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b" ContentType="application/vnd.ms-excel.sheet.binary.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8" r:id="rId3"/>
    <p:sldId id="535" r:id="rId4"/>
    <p:sldId id="532" r:id="rId5"/>
    <p:sldId id="262" r:id="rId6"/>
    <p:sldId id="261" r:id="rId7"/>
    <p:sldId id="263" r:id="rId8"/>
    <p:sldId id="264" r:id="rId9"/>
    <p:sldId id="265" r:id="rId10"/>
    <p:sldId id="495" r:id="rId11"/>
    <p:sldId id="269" r:id="rId12"/>
    <p:sldId id="541" r:id="rId13"/>
    <p:sldId id="268" r:id="rId14"/>
    <p:sldId id="279" r:id="rId15"/>
    <p:sldId id="270" r:id="rId16"/>
    <p:sldId id="271" r:id="rId17"/>
    <p:sldId id="274" r:id="rId18"/>
    <p:sldId id="275" r:id="rId19"/>
    <p:sldId id="276" r:id="rId20"/>
    <p:sldId id="539" r:id="rId21"/>
    <p:sldId id="277" r:id="rId22"/>
    <p:sldId id="278" r:id="rId23"/>
    <p:sldId id="272" r:id="rId24"/>
    <p:sldId id="280" r:id="rId25"/>
    <p:sldId id="281" r:id="rId26"/>
    <p:sldId id="282" r:id="rId27"/>
    <p:sldId id="283" r:id="rId28"/>
    <p:sldId id="284" r:id="rId29"/>
    <p:sldId id="537" r:id="rId30"/>
    <p:sldId id="542" r:id="rId31"/>
    <p:sldId id="533" r:id="rId32"/>
    <p:sldId id="534" r:id="rId33"/>
    <p:sldId id="53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630F8A2-CDA9-4180-A2F2-C6BDCF0A6B55}" v="1" dt="2022-05-03T14:35:31.305"/>
    <p1510:client id="{2F530553-45D4-4AE6-B215-26230E1AEE9F}" v="59" dt="2022-05-03T14:41:01.866"/>
    <p1510:client id="{3C566738-BA10-4398-8440-AEDD4FE481B6}" v="3" dt="2022-05-03T15:18:08.704"/>
    <p1510:client id="{86ED94E1-A2AC-45B6-9213-7E18111C7689}" v="4" dt="2022-05-03T15:43:26.585"/>
    <p1510:client id="{EFF58BDF-8F7D-574C-9145-BE6D8E612E4F}" v="12" dt="2022-05-03T14:40:43.3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il, Akshat Adhar" userId="27c22182-3c38-4d9f-87ef-4cc6d4653674" providerId="ADAL" clId="{2F530553-45D4-4AE6-B215-26230E1AEE9F}"/>
    <pc:docChg chg="undo custSel modSld">
      <pc:chgData name="Patil, Akshat Adhar" userId="27c22182-3c38-4d9f-87ef-4cc6d4653674" providerId="ADAL" clId="{2F530553-45D4-4AE6-B215-26230E1AEE9F}" dt="2022-05-03T14:41:01.866" v="64" actId="2"/>
      <pc:docMkLst>
        <pc:docMk/>
      </pc:docMkLst>
      <pc:sldChg chg="modSp mod">
        <pc:chgData name="Patil, Akshat Adhar" userId="27c22182-3c38-4d9f-87ef-4cc6d4653674" providerId="ADAL" clId="{2F530553-45D4-4AE6-B215-26230E1AEE9F}" dt="2022-05-03T14:41:01.866" v="64" actId="2"/>
        <pc:sldMkLst>
          <pc:docMk/>
          <pc:sldMk cId="3025177652" sldId="256"/>
        </pc:sldMkLst>
        <pc:spChg chg="mod">
          <ac:chgData name="Patil, Akshat Adhar" userId="27c22182-3c38-4d9f-87ef-4cc6d4653674" providerId="ADAL" clId="{2F530553-45D4-4AE6-B215-26230E1AEE9F}" dt="2022-05-03T14:41:01.866" v="64" actId="2"/>
          <ac:spMkLst>
            <pc:docMk/>
            <pc:sldMk cId="3025177652" sldId="256"/>
            <ac:spMk id="7" creationId="{CDC20B6F-A7AF-0F4F-B60A-1B36FF2141EE}"/>
          </ac:spMkLst>
        </pc:spChg>
      </pc:sldChg>
      <pc:sldChg chg="modSp mod">
        <pc:chgData name="Patil, Akshat Adhar" userId="27c22182-3c38-4d9f-87ef-4cc6d4653674" providerId="ADAL" clId="{2F530553-45D4-4AE6-B215-26230E1AEE9F}" dt="2022-05-03T14:40:07.932" v="6" actId="313"/>
        <pc:sldMkLst>
          <pc:docMk/>
          <pc:sldMk cId="174062876" sldId="262"/>
        </pc:sldMkLst>
        <pc:spChg chg="mod">
          <ac:chgData name="Patil, Akshat Adhar" userId="27c22182-3c38-4d9f-87ef-4cc6d4653674" providerId="ADAL" clId="{2F530553-45D4-4AE6-B215-26230E1AEE9F}" dt="2022-05-03T14:40:07.932" v="6" actId="313"/>
          <ac:spMkLst>
            <pc:docMk/>
            <pc:sldMk cId="174062876" sldId="262"/>
            <ac:spMk id="3" creationId="{1E640FA1-03EA-1AA6-4950-383D1B96B8DD}"/>
          </ac:spMkLst>
        </pc:spChg>
      </pc:sldChg>
      <pc:sldChg chg="modSp mod">
        <pc:chgData name="Patil, Akshat Adhar" userId="27c22182-3c38-4d9f-87ef-4cc6d4653674" providerId="ADAL" clId="{2F530553-45D4-4AE6-B215-26230E1AEE9F}" dt="2022-05-03T14:40:58.169" v="61" actId="2"/>
        <pc:sldMkLst>
          <pc:docMk/>
          <pc:sldMk cId="668354201" sldId="268"/>
        </pc:sldMkLst>
        <pc:graphicFrameChg chg="modGraphic">
          <ac:chgData name="Patil, Akshat Adhar" userId="27c22182-3c38-4d9f-87ef-4cc6d4653674" providerId="ADAL" clId="{2F530553-45D4-4AE6-B215-26230E1AEE9F}" dt="2022-05-03T14:40:58.169" v="61" actId="2"/>
          <ac:graphicFrameMkLst>
            <pc:docMk/>
            <pc:sldMk cId="668354201" sldId="268"/>
            <ac:graphicFrameMk id="4" creationId="{BC7A2EF9-83FD-EF76-9077-6FB433BB2CD3}"/>
          </ac:graphicFrameMkLst>
        </pc:graphicFrameChg>
      </pc:sldChg>
      <pc:sldChg chg="modSp">
        <pc:chgData name="Patil, Akshat Adhar" userId="27c22182-3c38-4d9f-87ef-4cc6d4653674" providerId="ADAL" clId="{2F530553-45D4-4AE6-B215-26230E1AEE9F}" dt="2022-05-03T14:40:58.801" v="62" actId="2"/>
        <pc:sldMkLst>
          <pc:docMk/>
          <pc:sldMk cId="2013148608" sldId="533"/>
        </pc:sldMkLst>
        <pc:graphicFrameChg chg="mod">
          <ac:chgData name="Patil, Akshat Adhar" userId="27c22182-3c38-4d9f-87ef-4cc6d4653674" providerId="ADAL" clId="{2F530553-45D4-4AE6-B215-26230E1AEE9F}" dt="2022-05-03T14:40:58.801" v="62" actId="2"/>
          <ac:graphicFrameMkLst>
            <pc:docMk/>
            <pc:sldMk cId="2013148608" sldId="533"/>
            <ac:graphicFrameMk id="17" creationId="{44D27E15-5A5F-E9C7-0E0D-C9C3EC44CD3F}"/>
          </ac:graphicFrameMkLst>
        </pc:graphicFrameChg>
      </pc:sldChg>
      <pc:sldChg chg="addSp delSp modSp mod">
        <pc:chgData name="Patil, Akshat Adhar" userId="27c22182-3c38-4d9f-87ef-4cc6d4653674" providerId="ADAL" clId="{2F530553-45D4-4AE6-B215-26230E1AEE9F}" dt="2022-05-03T14:36:30.333" v="5" actId="403"/>
        <pc:sldMkLst>
          <pc:docMk/>
          <pc:sldMk cId="2725734207" sldId="542"/>
        </pc:sldMkLst>
        <pc:spChg chg="mod">
          <ac:chgData name="Patil, Akshat Adhar" userId="27c22182-3c38-4d9f-87ef-4cc6d4653674" providerId="ADAL" clId="{2F530553-45D4-4AE6-B215-26230E1AEE9F}" dt="2022-05-03T14:36:25.680" v="4" actId="26606"/>
          <ac:spMkLst>
            <pc:docMk/>
            <pc:sldMk cId="2725734207" sldId="542"/>
            <ac:spMk id="2" creationId="{51CA1364-A5EC-0E9B-78B8-271E5708156B}"/>
          </ac:spMkLst>
        </pc:spChg>
        <pc:spChg chg="mod">
          <ac:chgData name="Patil, Akshat Adhar" userId="27c22182-3c38-4d9f-87ef-4cc6d4653674" providerId="ADAL" clId="{2F530553-45D4-4AE6-B215-26230E1AEE9F}" dt="2022-05-03T14:36:30.333" v="5" actId="403"/>
          <ac:spMkLst>
            <pc:docMk/>
            <pc:sldMk cId="2725734207" sldId="542"/>
            <ac:spMk id="3" creationId="{49683B0C-91F9-48F8-FA1C-FB5ED0B6C8FC}"/>
          </ac:spMkLst>
        </pc:spChg>
        <pc:spChg chg="add del">
          <ac:chgData name="Patil, Akshat Adhar" userId="27c22182-3c38-4d9f-87ef-4cc6d4653674" providerId="ADAL" clId="{2F530553-45D4-4AE6-B215-26230E1AEE9F}" dt="2022-05-03T14:36:19.481" v="1" actId="26606"/>
          <ac:spMkLst>
            <pc:docMk/>
            <pc:sldMk cId="2725734207" sldId="542"/>
            <ac:spMk id="8" creationId="{2B566528-1B12-4246-9431-5C2D7D081168}"/>
          </ac:spMkLst>
        </pc:spChg>
        <pc:spChg chg="add del">
          <ac:chgData name="Patil, Akshat Adhar" userId="27c22182-3c38-4d9f-87ef-4cc6d4653674" providerId="ADAL" clId="{2F530553-45D4-4AE6-B215-26230E1AEE9F}" dt="2022-05-03T14:36:19.481" v="1" actId="26606"/>
          <ac:spMkLst>
            <pc:docMk/>
            <pc:sldMk cId="2725734207" sldId="542"/>
            <ac:spMk id="10" creationId="{2E80C965-DB6D-4F81-9E9E-B027384D0BD6}"/>
          </ac:spMkLst>
        </pc:spChg>
        <pc:spChg chg="add del">
          <ac:chgData name="Patil, Akshat Adhar" userId="27c22182-3c38-4d9f-87ef-4cc6d4653674" providerId="ADAL" clId="{2F530553-45D4-4AE6-B215-26230E1AEE9F}" dt="2022-05-03T14:36:19.481" v="1" actId="26606"/>
          <ac:spMkLst>
            <pc:docMk/>
            <pc:sldMk cId="2725734207" sldId="542"/>
            <ac:spMk id="12" creationId="{A580F890-B085-4E95-96AA-55AEBEC5CE6E}"/>
          </ac:spMkLst>
        </pc:spChg>
        <pc:spChg chg="add del">
          <ac:chgData name="Patil, Akshat Adhar" userId="27c22182-3c38-4d9f-87ef-4cc6d4653674" providerId="ADAL" clId="{2F530553-45D4-4AE6-B215-26230E1AEE9F}" dt="2022-05-03T14:36:19.481" v="1" actId="26606"/>
          <ac:spMkLst>
            <pc:docMk/>
            <pc:sldMk cId="2725734207" sldId="542"/>
            <ac:spMk id="14" creationId="{D3F51FEB-38FB-4F6C-9F7B-2F2AFAB65463}"/>
          </ac:spMkLst>
        </pc:spChg>
        <pc:spChg chg="add del">
          <ac:chgData name="Patil, Akshat Adhar" userId="27c22182-3c38-4d9f-87ef-4cc6d4653674" providerId="ADAL" clId="{2F530553-45D4-4AE6-B215-26230E1AEE9F}" dt="2022-05-03T14:36:19.481" v="1" actId="26606"/>
          <ac:spMkLst>
            <pc:docMk/>
            <pc:sldMk cId="2725734207" sldId="542"/>
            <ac:spMk id="16" creationId="{1E547BA6-BAE0-43BB-A7CA-60F69CE252F0}"/>
          </ac:spMkLst>
        </pc:spChg>
        <pc:spChg chg="add del">
          <ac:chgData name="Patil, Akshat Adhar" userId="27c22182-3c38-4d9f-87ef-4cc6d4653674" providerId="ADAL" clId="{2F530553-45D4-4AE6-B215-26230E1AEE9F}" dt="2022-05-03T14:36:25.671" v="3" actId="26606"/>
          <ac:spMkLst>
            <pc:docMk/>
            <pc:sldMk cId="2725734207" sldId="542"/>
            <ac:spMk id="18" creationId="{9E914C83-E0D8-4953-92D5-169D28CB43AE}"/>
          </ac:spMkLst>
        </pc:spChg>
        <pc:spChg chg="add del">
          <ac:chgData name="Patil, Akshat Adhar" userId="27c22182-3c38-4d9f-87ef-4cc6d4653674" providerId="ADAL" clId="{2F530553-45D4-4AE6-B215-26230E1AEE9F}" dt="2022-05-03T14:36:25.671" v="3" actId="26606"/>
          <ac:spMkLst>
            <pc:docMk/>
            <pc:sldMk cId="2725734207" sldId="542"/>
            <ac:spMk id="19" creationId="{46D6306C-ED4F-4AAE-B4A5-EEA6AFAD726E}"/>
          </ac:spMkLst>
        </pc:spChg>
        <pc:spChg chg="add del">
          <ac:chgData name="Patil, Akshat Adhar" userId="27c22182-3c38-4d9f-87ef-4cc6d4653674" providerId="ADAL" clId="{2F530553-45D4-4AE6-B215-26230E1AEE9F}" dt="2022-05-03T14:36:25.671" v="3" actId="26606"/>
          <ac:spMkLst>
            <pc:docMk/>
            <pc:sldMk cId="2725734207" sldId="542"/>
            <ac:spMk id="20" creationId="{3512E083-F550-46AF-8490-767ECFD00CB7}"/>
          </ac:spMkLst>
        </pc:spChg>
        <pc:spChg chg="add del">
          <ac:chgData name="Patil, Akshat Adhar" userId="27c22182-3c38-4d9f-87ef-4cc6d4653674" providerId="ADAL" clId="{2F530553-45D4-4AE6-B215-26230E1AEE9F}" dt="2022-05-03T14:36:25.671" v="3" actId="26606"/>
          <ac:spMkLst>
            <pc:docMk/>
            <pc:sldMk cId="2725734207" sldId="542"/>
            <ac:spMk id="21" creationId="{0EC5361D-F897-4856-B945-0455A365EB24}"/>
          </ac:spMkLst>
        </pc:spChg>
        <pc:spChg chg="add del">
          <ac:chgData name="Patil, Akshat Adhar" userId="27c22182-3c38-4d9f-87ef-4cc6d4653674" providerId="ADAL" clId="{2F530553-45D4-4AE6-B215-26230E1AEE9F}" dt="2022-05-03T14:36:25.671" v="3" actId="26606"/>
          <ac:spMkLst>
            <pc:docMk/>
            <pc:sldMk cId="2725734207" sldId="542"/>
            <ac:spMk id="22" creationId="{4508C0C5-2268-42B5-B3C8-4D0899E05F8C}"/>
          </ac:spMkLst>
        </pc:spChg>
        <pc:spChg chg="add del">
          <ac:chgData name="Patil, Akshat Adhar" userId="27c22182-3c38-4d9f-87ef-4cc6d4653674" providerId="ADAL" clId="{2F530553-45D4-4AE6-B215-26230E1AEE9F}" dt="2022-05-03T14:36:25.671" v="3" actId="26606"/>
          <ac:spMkLst>
            <pc:docMk/>
            <pc:sldMk cId="2725734207" sldId="542"/>
            <ac:spMk id="23" creationId="{141ACBDB-38F8-4B34-8183-BD95B4E55A62}"/>
          </ac:spMkLst>
        </pc:spChg>
        <pc:spChg chg="add del">
          <ac:chgData name="Patil, Akshat Adhar" userId="27c22182-3c38-4d9f-87ef-4cc6d4653674" providerId="ADAL" clId="{2F530553-45D4-4AE6-B215-26230E1AEE9F}" dt="2022-05-03T14:36:25.671" v="3" actId="26606"/>
          <ac:spMkLst>
            <pc:docMk/>
            <pc:sldMk cId="2725734207" sldId="542"/>
            <ac:spMk id="24" creationId="{DE00DB52-3455-4E2F-867B-A6D0516E175B}"/>
          </ac:spMkLst>
        </pc:spChg>
        <pc:spChg chg="add">
          <ac:chgData name="Patil, Akshat Adhar" userId="27c22182-3c38-4d9f-87ef-4cc6d4653674" providerId="ADAL" clId="{2F530553-45D4-4AE6-B215-26230E1AEE9F}" dt="2022-05-03T14:36:25.680" v="4" actId="26606"/>
          <ac:spMkLst>
            <pc:docMk/>
            <pc:sldMk cId="2725734207" sldId="542"/>
            <ac:spMk id="26" creationId="{2B566528-1B12-4246-9431-5C2D7D081168}"/>
          </ac:spMkLst>
        </pc:spChg>
        <pc:spChg chg="add">
          <ac:chgData name="Patil, Akshat Adhar" userId="27c22182-3c38-4d9f-87ef-4cc6d4653674" providerId="ADAL" clId="{2F530553-45D4-4AE6-B215-26230E1AEE9F}" dt="2022-05-03T14:36:25.680" v="4" actId="26606"/>
          <ac:spMkLst>
            <pc:docMk/>
            <pc:sldMk cId="2725734207" sldId="542"/>
            <ac:spMk id="27" creationId="{2E80C965-DB6D-4F81-9E9E-B027384D0BD6}"/>
          </ac:spMkLst>
        </pc:spChg>
        <pc:spChg chg="add">
          <ac:chgData name="Patil, Akshat Adhar" userId="27c22182-3c38-4d9f-87ef-4cc6d4653674" providerId="ADAL" clId="{2F530553-45D4-4AE6-B215-26230E1AEE9F}" dt="2022-05-03T14:36:25.680" v="4" actId="26606"/>
          <ac:spMkLst>
            <pc:docMk/>
            <pc:sldMk cId="2725734207" sldId="542"/>
            <ac:spMk id="28" creationId="{A580F890-B085-4E95-96AA-55AEBEC5CE6E}"/>
          </ac:spMkLst>
        </pc:spChg>
        <pc:spChg chg="add">
          <ac:chgData name="Patil, Akshat Adhar" userId="27c22182-3c38-4d9f-87ef-4cc6d4653674" providerId="ADAL" clId="{2F530553-45D4-4AE6-B215-26230E1AEE9F}" dt="2022-05-03T14:36:25.680" v="4" actId="26606"/>
          <ac:spMkLst>
            <pc:docMk/>
            <pc:sldMk cId="2725734207" sldId="542"/>
            <ac:spMk id="29" creationId="{D3F51FEB-38FB-4F6C-9F7B-2F2AFAB65463}"/>
          </ac:spMkLst>
        </pc:spChg>
        <pc:spChg chg="add">
          <ac:chgData name="Patil, Akshat Adhar" userId="27c22182-3c38-4d9f-87ef-4cc6d4653674" providerId="ADAL" clId="{2F530553-45D4-4AE6-B215-26230E1AEE9F}" dt="2022-05-03T14:36:25.680" v="4" actId="26606"/>
          <ac:spMkLst>
            <pc:docMk/>
            <pc:sldMk cId="2725734207" sldId="542"/>
            <ac:spMk id="30" creationId="{1E547BA6-BAE0-43BB-A7CA-60F69CE252F0}"/>
          </ac:spMkLst>
        </pc:spChg>
      </pc:sldChg>
    </pc:docChg>
  </pc:docChgLst>
  <pc:docChgLst>
    <pc:chgData name="Tikmani, Mayur Kumar" userId="S::mxt210030@utdallas.edu::1d1acf4a-14fe-4eaf-b0d8-6f827162c67b" providerId="AD" clId="Web-{86ED94E1-A2AC-45B6-9213-7E18111C7689}"/>
    <pc:docChg chg="modSld">
      <pc:chgData name="Tikmani, Mayur Kumar" userId="S::mxt210030@utdallas.edu::1d1acf4a-14fe-4eaf-b0d8-6f827162c67b" providerId="AD" clId="Web-{86ED94E1-A2AC-45B6-9213-7E18111C7689}" dt="2022-05-03T15:43:26.585" v="3" actId="1076"/>
      <pc:docMkLst>
        <pc:docMk/>
      </pc:docMkLst>
      <pc:sldChg chg="modSp">
        <pc:chgData name="Tikmani, Mayur Kumar" userId="S::mxt210030@utdallas.edu::1d1acf4a-14fe-4eaf-b0d8-6f827162c67b" providerId="AD" clId="Web-{86ED94E1-A2AC-45B6-9213-7E18111C7689}" dt="2022-05-03T15:31:00.031" v="0" actId="1076"/>
        <pc:sldMkLst>
          <pc:docMk/>
          <pc:sldMk cId="3025177652" sldId="256"/>
        </pc:sldMkLst>
        <pc:picChg chg="mod">
          <ac:chgData name="Tikmani, Mayur Kumar" userId="S::mxt210030@utdallas.edu::1d1acf4a-14fe-4eaf-b0d8-6f827162c67b" providerId="AD" clId="Web-{86ED94E1-A2AC-45B6-9213-7E18111C7689}" dt="2022-05-03T15:31:00.031" v="0" actId="1076"/>
          <ac:picMkLst>
            <pc:docMk/>
            <pc:sldMk cId="3025177652" sldId="256"/>
            <ac:picMk id="5" creationId="{4948819B-D533-77FF-78CE-BBB02D44EFCB}"/>
          </ac:picMkLst>
        </pc:picChg>
      </pc:sldChg>
      <pc:sldChg chg="modSp">
        <pc:chgData name="Tikmani, Mayur Kumar" userId="S::mxt210030@utdallas.edu::1d1acf4a-14fe-4eaf-b0d8-6f827162c67b" providerId="AD" clId="Web-{86ED94E1-A2AC-45B6-9213-7E18111C7689}" dt="2022-05-03T15:43:26.585" v="3" actId="1076"/>
        <pc:sldMkLst>
          <pc:docMk/>
          <pc:sldMk cId="298777075" sldId="271"/>
        </pc:sldMkLst>
        <pc:picChg chg="mod">
          <ac:chgData name="Tikmani, Mayur Kumar" userId="S::mxt210030@utdallas.edu::1d1acf4a-14fe-4eaf-b0d8-6f827162c67b" providerId="AD" clId="Web-{86ED94E1-A2AC-45B6-9213-7E18111C7689}" dt="2022-05-03T15:43:26.585" v="3" actId="1076"/>
          <ac:picMkLst>
            <pc:docMk/>
            <pc:sldMk cId="298777075" sldId="271"/>
            <ac:picMk id="36" creationId="{14128F61-952D-D29D-CFD9-B37B0CD49453}"/>
          </ac:picMkLst>
        </pc:picChg>
      </pc:sldChg>
      <pc:sldChg chg="modSp">
        <pc:chgData name="Tikmani, Mayur Kumar" userId="S::mxt210030@utdallas.edu::1d1acf4a-14fe-4eaf-b0d8-6f827162c67b" providerId="AD" clId="Web-{86ED94E1-A2AC-45B6-9213-7E18111C7689}" dt="2022-05-03T15:35:11.023" v="2" actId="1076"/>
        <pc:sldMkLst>
          <pc:docMk/>
          <pc:sldMk cId="2821368526" sldId="276"/>
        </pc:sldMkLst>
        <pc:picChg chg="mod">
          <ac:chgData name="Tikmani, Mayur Kumar" userId="S::mxt210030@utdallas.edu::1d1acf4a-14fe-4eaf-b0d8-6f827162c67b" providerId="AD" clId="Web-{86ED94E1-A2AC-45B6-9213-7E18111C7689}" dt="2022-05-03T15:35:11.023" v="2" actId="1076"/>
          <ac:picMkLst>
            <pc:docMk/>
            <pc:sldMk cId="2821368526" sldId="276"/>
            <ac:picMk id="6" creationId="{10D873FB-A626-6D95-2BD2-F26A64EFB23D}"/>
          </ac:picMkLst>
        </pc:picChg>
      </pc:sldChg>
    </pc:docChg>
  </pc:docChgLst>
  <pc:docChgLst>
    <pc:chgData name="Patil, Akshat Adhar" userId="S::axp210092@utdallas.edu::27c22182-3c38-4d9f-87ef-4cc6d4653674" providerId="AD" clId="Web-{2630F8A2-CDA9-4180-A2F2-C6BDCF0A6B55}"/>
    <pc:docChg chg="addSld">
      <pc:chgData name="Patil, Akshat Adhar" userId="S::axp210092@utdallas.edu::27c22182-3c38-4d9f-87ef-4cc6d4653674" providerId="AD" clId="Web-{2630F8A2-CDA9-4180-A2F2-C6BDCF0A6B55}" dt="2022-05-03T14:35:31.305" v="0"/>
      <pc:docMkLst>
        <pc:docMk/>
      </pc:docMkLst>
      <pc:sldChg chg="add">
        <pc:chgData name="Patil, Akshat Adhar" userId="S::axp210092@utdallas.edu::27c22182-3c38-4d9f-87ef-4cc6d4653674" providerId="AD" clId="Web-{2630F8A2-CDA9-4180-A2F2-C6BDCF0A6B55}" dt="2022-05-03T14:35:31.305" v="0"/>
        <pc:sldMkLst>
          <pc:docMk/>
          <pc:sldMk cId="2725734207" sldId="542"/>
        </pc:sldMkLst>
      </pc:sldChg>
    </pc:docChg>
  </pc:docChgLst>
  <pc:docChgLst>
    <pc:chgData name="Tikmani, Mayur Kumar" userId="S::mxt210030@utdallas.edu::1d1acf4a-14fe-4eaf-b0d8-6f827162c67b" providerId="AD" clId="Web-{3C566738-BA10-4398-8440-AEDD4FE481B6}"/>
    <pc:docChg chg="modSld">
      <pc:chgData name="Tikmani, Mayur Kumar" userId="S::mxt210030@utdallas.edu::1d1acf4a-14fe-4eaf-b0d8-6f827162c67b" providerId="AD" clId="Web-{3C566738-BA10-4398-8440-AEDD4FE481B6}" dt="2022-05-03T15:18:08.704" v="2" actId="1076"/>
      <pc:docMkLst>
        <pc:docMk/>
      </pc:docMkLst>
      <pc:sldChg chg="modSp">
        <pc:chgData name="Tikmani, Mayur Kumar" userId="S::mxt210030@utdallas.edu::1d1acf4a-14fe-4eaf-b0d8-6f827162c67b" providerId="AD" clId="Web-{3C566738-BA10-4398-8440-AEDD4FE481B6}" dt="2022-05-03T15:18:08.704" v="2" actId="1076"/>
        <pc:sldMkLst>
          <pc:docMk/>
          <pc:sldMk cId="2524511370" sldId="274"/>
        </pc:sldMkLst>
        <pc:picChg chg="mod">
          <ac:chgData name="Tikmani, Mayur Kumar" userId="S::mxt210030@utdallas.edu::1d1acf4a-14fe-4eaf-b0d8-6f827162c67b" providerId="AD" clId="Web-{3C566738-BA10-4398-8440-AEDD4FE481B6}" dt="2022-05-03T15:18:08.704" v="2" actId="1076"/>
          <ac:picMkLst>
            <pc:docMk/>
            <pc:sldMk cId="2524511370" sldId="274"/>
            <ac:picMk id="9" creationId="{4EDF419D-B4C0-FE10-F2DA-E2ACF635027F}"/>
          </ac:picMkLst>
        </pc:picChg>
      </pc:sldChg>
      <pc:sldChg chg="modSp">
        <pc:chgData name="Tikmani, Mayur Kumar" userId="S::mxt210030@utdallas.edu::1d1acf4a-14fe-4eaf-b0d8-6f827162c67b" providerId="AD" clId="Web-{3C566738-BA10-4398-8440-AEDD4FE481B6}" dt="2022-05-03T15:13:45.531" v="0" actId="1076"/>
        <pc:sldMkLst>
          <pc:docMk/>
          <pc:sldMk cId="2821368526" sldId="276"/>
        </pc:sldMkLst>
        <pc:picChg chg="mod">
          <ac:chgData name="Tikmani, Mayur Kumar" userId="S::mxt210030@utdallas.edu::1d1acf4a-14fe-4eaf-b0d8-6f827162c67b" providerId="AD" clId="Web-{3C566738-BA10-4398-8440-AEDD4FE481B6}" dt="2022-05-03T15:13:45.531" v="0" actId="1076"/>
          <ac:picMkLst>
            <pc:docMk/>
            <pc:sldMk cId="2821368526" sldId="276"/>
            <ac:picMk id="6" creationId="{10D873FB-A626-6D95-2BD2-F26A64EFB23D}"/>
          </ac:picMkLst>
        </pc:picChg>
      </pc:sldChg>
    </pc:docChg>
  </pc:docChgLst>
  <pc:docChgLst>
    <pc:chgData name="Chauhan, Prithvi" userId="1c7af06c-a653-48dd-bfeb-50e818883b3c" providerId="ADAL" clId="{EFF58BDF-8F7D-574C-9145-BE6D8E612E4F}"/>
    <pc:docChg chg="modSld">
      <pc:chgData name="Chauhan, Prithvi" userId="1c7af06c-a653-48dd-bfeb-50e818883b3c" providerId="ADAL" clId="{EFF58BDF-8F7D-574C-9145-BE6D8E612E4F}" dt="2022-05-03T14:40:43.326" v="11" actId="20577"/>
      <pc:docMkLst>
        <pc:docMk/>
      </pc:docMkLst>
      <pc:sldChg chg="modSp mod">
        <pc:chgData name="Chauhan, Prithvi" userId="1c7af06c-a653-48dd-bfeb-50e818883b3c" providerId="ADAL" clId="{EFF58BDF-8F7D-574C-9145-BE6D8E612E4F}" dt="2022-05-03T14:40:43.326" v="11" actId="20577"/>
        <pc:sldMkLst>
          <pc:docMk/>
          <pc:sldMk cId="668354201" sldId="268"/>
        </pc:sldMkLst>
        <pc:graphicFrameChg chg="modGraphic">
          <ac:chgData name="Chauhan, Prithvi" userId="1c7af06c-a653-48dd-bfeb-50e818883b3c" providerId="ADAL" clId="{EFF58BDF-8F7D-574C-9145-BE6D8E612E4F}" dt="2022-05-03T14:40:43.326" v="11" actId="20577"/>
          <ac:graphicFrameMkLst>
            <pc:docMk/>
            <pc:sldMk cId="668354201" sldId="268"/>
            <ac:graphicFrameMk id="4" creationId="{BC7A2EF9-83FD-EF76-9077-6FB433BB2CD3}"/>
          </ac:graphicFrameMkLst>
        </pc:graphicFrame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217_6B50F285.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6370967741935484E-2"/>
          <c:y val="2.7310924369747899E-2"/>
          <c:w val="0.907258064516129"/>
          <c:h val="0.94537815126050417"/>
        </c:manualLayout>
      </c:layout>
      <c:doughnutChart>
        <c:varyColors val="0"/>
        <c:ser>
          <c:idx val="0"/>
          <c:order val="0"/>
          <c:dPt>
            <c:idx val="0"/>
            <c:bubble3D val="0"/>
            <c:spPr>
              <a:solidFill>
                <a:srgbClr val="E50000"/>
              </a:solidFill>
              <a:ln>
                <a:noFill/>
              </a:ln>
            </c:spPr>
            <c:extLst>
              <c:ext xmlns:c16="http://schemas.microsoft.com/office/drawing/2014/chart" uri="{C3380CC4-5D6E-409C-BE32-E72D297353CC}">
                <c16:uniqueId val="{00000000-1CD8-4946-9FBF-76BF7B6452C4}"/>
              </c:ext>
            </c:extLst>
          </c:dPt>
          <c:dPt>
            <c:idx val="1"/>
            <c:bubble3D val="0"/>
            <c:spPr>
              <a:solidFill>
                <a:srgbClr val="EE6FB1"/>
              </a:solidFill>
              <a:ln>
                <a:noFill/>
              </a:ln>
            </c:spPr>
            <c:extLst>
              <c:ext xmlns:c16="http://schemas.microsoft.com/office/drawing/2014/chart" uri="{C3380CC4-5D6E-409C-BE32-E72D297353CC}">
                <c16:uniqueId val="{00000001-1CD8-4946-9FBF-76BF7B6452C4}"/>
              </c:ext>
            </c:extLst>
          </c:dPt>
          <c:dPt>
            <c:idx val="2"/>
            <c:bubble3D val="0"/>
            <c:spPr>
              <a:solidFill>
                <a:srgbClr val="00B0F0"/>
              </a:solidFill>
              <a:ln>
                <a:noFill/>
              </a:ln>
            </c:spPr>
            <c:extLst>
              <c:ext xmlns:c16="http://schemas.microsoft.com/office/drawing/2014/chart" uri="{C3380CC4-5D6E-409C-BE32-E72D297353CC}">
                <c16:uniqueId val="{00000002-1CD8-4946-9FBF-76BF7B6452C4}"/>
              </c:ext>
            </c:extLst>
          </c:dPt>
          <c:dPt>
            <c:idx val="3"/>
            <c:bubble3D val="0"/>
            <c:spPr>
              <a:solidFill>
                <a:srgbClr val="364D6E"/>
              </a:solidFill>
              <a:ln>
                <a:noFill/>
              </a:ln>
            </c:spPr>
            <c:extLst>
              <c:ext xmlns:c16="http://schemas.microsoft.com/office/drawing/2014/chart" uri="{C3380CC4-5D6E-409C-BE32-E72D297353CC}">
                <c16:uniqueId val="{00000003-1CD8-4946-9FBF-76BF7B6452C4}"/>
              </c:ext>
            </c:extLst>
          </c:dPt>
          <c:dPt>
            <c:idx val="4"/>
            <c:bubble3D val="0"/>
            <c:spPr>
              <a:solidFill>
                <a:schemeClr val="accent1"/>
              </a:solidFill>
              <a:ln>
                <a:noFill/>
              </a:ln>
            </c:spPr>
            <c:extLst>
              <c:ext xmlns:c16="http://schemas.microsoft.com/office/drawing/2014/chart" uri="{C3380CC4-5D6E-409C-BE32-E72D297353CC}">
                <c16:uniqueId val="{00000004-1CD8-4946-9FBF-76BF7B6452C4}"/>
              </c:ext>
            </c:extLst>
          </c:dPt>
          <c:dLbls>
            <c:dLbl>
              <c:idx val="0"/>
              <c:layout>
                <c:manualLayout>
                  <c:x val="2.9737903225806453E-2"/>
                  <c:y val="-1.2605042016806723E-2"/>
                </c:manualLayout>
              </c:layout>
              <c:numFmt formatCode="#,##0.0&quot;%&quot;;&quot;-&quot;#,##0.0&quot;%&quot;" sourceLinked="0"/>
              <c:spPr>
                <a:noFill/>
                <a:ln>
                  <a:noFill/>
                </a:ln>
              </c:spPr>
              <c:txPr>
                <a:bodyPr wrap="none"/>
                <a:lstStyle/>
                <a:p>
                  <a:pPr>
                    <a:defRPr sz="1400" b="1" kern="120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1CD8-4946-9FBF-76BF7B6452C4}"/>
                </c:ext>
              </c:extLst>
            </c:dLbl>
            <c:dLbl>
              <c:idx val="1"/>
              <c:layout>
                <c:manualLayout>
                  <c:x val="-1.4616935483870967E-2"/>
                  <c:y val="5.7247899159663863E-2"/>
                </c:manualLayout>
              </c:layout>
              <c:numFmt formatCode="#,##0.0&quot;%&quot;;&quot;-&quot;#,##0.0&quot;%&quot;" sourceLinked="0"/>
              <c:spPr>
                <a:noFill/>
                <a:ln>
                  <a:noFill/>
                </a:ln>
              </c:spPr>
              <c:txPr>
                <a:bodyPr wrap="none"/>
                <a:lstStyle/>
                <a:p>
                  <a:pPr>
                    <a:defRPr sz="1400" b="1" kern="120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1CD8-4946-9FBF-76BF7B6452C4}"/>
                </c:ext>
              </c:extLst>
            </c:dLbl>
            <c:dLbl>
              <c:idx val="2"/>
              <c:layout>
                <c:manualLayout>
                  <c:x val="-2.8729838709677418E-2"/>
                  <c:y val="-1.7331932773109245E-2"/>
                </c:manualLayout>
              </c:layout>
              <c:numFmt formatCode="#,##0.0&quot;%&quot;;&quot;-&quot;#,##0.0&quot;%&quot;" sourceLinked="0"/>
              <c:spPr>
                <a:noFill/>
                <a:ln>
                  <a:noFill/>
                </a:ln>
              </c:spPr>
              <c:txPr>
                <a:bodyPr wrap="none"/>
                <a:lstStyle/>
                <a:p>
                  <a:pPr>
                    <a:defRPr sz="1400" b="1" kern="1200">
                      <a:solidFill>
                        <a:schemeClr val="bg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1CD8-4946-9FBF-76BF7B6452C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val>
            <c:numRef>
              <c:f>Sheet1!$A$1:$A$5</c:f>
              <c:numCache>
                <c:formatCode>General</c:formatCode>
                <c:ptCount val="5"/>
                <c:pt idx="0">
                  <c:v>39.069767441860471</c:v>
                </c:pt>
                <c:pt idx="1">
                  <c:v>29.740082079343367</c:v>
                </c:pt>
                <c:pt idx="2">
                  <c:v>27.523939808481529</c:v>
                </c:pt>
                <c:pt idx="3">
                  <c:v>2.3255813953488373</c:v>
                </c:pt>
                <c:pt idx="4">
                  <c:v>1.3406292749658004</c:v>
                </c:pt>
              </c:numCache>
            </c:numRef>
          </c:val>
          <c:extLst>
            <c:ext xmlns:c16="http://schemas.microsoft.com/office/drawing/2014/chart" uri="{C3380CC4-5D6E-409C-BE32-E72D297353CC}">
              <c16:uniqueId val="{00000005-1CD8-4946-9FBF-76BF7B6452C4}"/>
            </c:ext>
          </c:extLst>
        </c:ser>
        <c:dLbls>
          <c:showLegendKey val="0"/>
          <c:showVal val="0"/>
          <c:showCatName val="0"/>
          <c:showSerName val="0"/>
          <c:showPercent val="0"/>
          <c:showBubbleSize val="0"/>
          <c:showLeaderLines val="1"/>
        </c:dLbls>
        <c:firstSliceAng val="0"/>
        <c:holeSize val="50"/>
      </c:doughnutChart>
    </c:plotArea>
    <c:plotVisOnly val="0"/>
    <c:dispBlanksAs val="gap"/>
    <c:showDLblsOverMax val="1"/>
  </c:chart>
  <c:externalData r:id="rId1">
    <c:autoUpdate val="0"/>
  </c:externalData>
</c:chartSpace>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6D98FC-DC7C-47BD-A4A1-BC617327259F}" type="doc">
      <dgm:prSet loTypeId="urn:microsoft.com/office/officeart/2018/2/layout/IconCircleList" loCatId="icon" qsTypeId="urn:microsoft.com/office/officeart/2005/8/quickstyle/simple1" qsCatId="simple" csTypeId="urn:microsoft.com/office/officeart/2018/5/colors/Iconchunking_coloredtext_accent0_3" csCatId="mainScheme" phldr="1"/>
      <dgm:spPr/>
      <dgm:t>
        <a:bodyPr/>
        <a:lstStyle/>
        <a:p>
          <a:endParaRPr lang="en-US"/>
        </a:p>
      </dgm:t>
    </dgm:pt>
    <dgm:pt modelId="{23AF6131-0596-4A42-B8F6-61977DC31532}">
      <dgm:prSet custT="1"/>
      <dgm:spPr/>
      <dgm:t>
        <a:bodyPr/>
        <a:lstStyle/>
        <a:p>
          <a:pPr>
            <a:lnSpc>
              <a:spcPct val="100000"/>
            </a:lnSpc>
          </a:pPr>
          <a:r>
            <a:rPr lang="en-US" sz="1200"/>
            <a:t>•</a:t>
          </a:r>
          <a:r>
            <a:rPr lang="en-US" sz="1600"/>
            <a:t>Churn is our predictive variable of character datatype in the form of “Yes” and “No”. We have converted it into “1” and “0” as it’s easier for us to use it in our models.</a:t>
          </a:r>
          <a:endParaRPr lang="en-US" sz="1200"/>
        </a:p>
      </dgm:t>
    </dgm:pt>
    <dgm:pt modelId="{9E2A4FD3-89F5-4B31-AC2F-FA5C0CEC4F88}" type="parTrans" cxnId="{FA667398-48CF-40BA-A197-CE18BDD2A1AC}">
      <dgm:prSet/>
      <dgm:spPr/>
      <dgm:t>
        <a:bodyPr/>
        <a:lstStyle/>
        <a:p>
          <a:endParaRPr lang="en-US"/>
        </a:p>
      </dgm:t>
    </dgm:pt>
    <dgm:pt modelId="{52D21F48-71D1-4336-8389-48F4E905D094}" type="sibTrans" cxnId="{FA667398-48CF-40BA-A197-CE18BDD2A1AC}">
      <dgm:prSet/>
      <dgm:spPr/>
      <dgm:t>
        <a:bodyPr/>
        <a:lstStyle/>
        <a:p>
          <a:pPr>
            <a:lnSpc>
              <a:spcPct val="100000"/>
            </a:lnSpc>
          </a:pPr>
          <a:endParaRPr lang="en-US"/>
        </a:p>
      </dgm:t>
    </dgm:pt>
    <dgm:pt modelId="{1145A686-2505-4DDB-B4CB-D33044AD795E}">
      <dgm:prSet custT="1"/>
      <dgm:spPr/>
      <dgm:t>
        <a:bodyPr/>
        <a:lstStyle/>
        <a:p>
          <a:pPr>
            <a:lnSpc>
              <a:spcPct val="100000"/>
            </a:lnSpc>
          </a:pPr>
          <a:r>
            <a:rPr lang="en-US" sz="1600"/>
            <a:t>•Our main goal is to predict whether the customers with our telecom provider T-Mobile will churn or not and what are the main reasons for them to churn.</a:t>
          </a:r>
        </a:p>
      </dgm:t>
    </dgm:pt>
    <dgm:pt modelId="{326356BA-FD1C-4F8E-A149-B5B4D25D083C}" type="parTrans" cxnId="{908598BF-EB1B-41FF-9A4B-672B752BE2EE}">
      <dgm:prSet/>
      <dgm:spPr/>
      <dgm:t>
        <a:bodyPr/>
        <a:lstStyle/>
        <a:p>
          <a:endParaRPr lang="en-US"/>
        </a:p>
      </dgm:t>
    </dgm:pt>
    <dgm:pt modelId="{0CE6A9EB-8BA3-4E40-88E2-6C07A0C90F6F}" type="sibTrans" cxnId="{908598BF-EB1B-41FF-9A4B-672B752BE2EE}">
      <dgm:prSet/>
      <dgm:spPr/>
      <dgm:t>
        <a:bodyPr/>
        <a:lstStyle/>
        <a:p>
          <a:pPr>
            <a:lnSpc>
              <a:spcPct val="100000"/>
            </a:lnSpc>
          </a:pPr>
          <a:endParaRPr lang="en-US"/>
        </a:p>
      </dgm:t>
    </dgm:pt>
    <dgm:pt modelId="{27248B72-85B5-409C-8FAC-761DAE51424B}">
      <dgm:prSet custT="1"/>
      <dgm:spPr/>
      <dgm:t>
        <a:bodyPr/>
        <a:lstStyle/>
        <a:p>
          <a:pPr>
            <a:lnSpc>
              <a:spcPct val="100000"/>
            </a:lnSpc>
          </a:pPr>
          <a:r>
            <a:rPr lang="en-US" sz="1200"/>
            <a:t>•</a:t>
          </a:r>
          <a:r>
            <a:rPr lang="en-US" sz="1600"/>
            <a:t>Our main aim is to get a predictive model which is the most effective taking into consideration the monthly revenue lost due to the customers churning and the promotional cost required to make them stay.</a:t>
          </a:r>
          <a:endParaRPr lang="en-US" sz="1200"/>
        </a:p>
      </dgm:t>
    </dgm:pt>
    <dgm:pt modelId="{483CFCEB-3591-4E3A-92A1-C283AB0388DA}" type="parTrans" cxnId="{EC05BE54-21DA-4773-9340-FDCAA8CCEB12}">
      <dgm:prSet/>
      <dgm:spPr/>
      <dgm:t>
        <a:bodyPr/>
        <a:lstStyle/>
        <a:p>
          <a:endParaRPr lang="en-US"/>
        </a:p>
      </dgm:t>
    </dgm:pt>
    <dgm:pt modelId="{EAA8E4F7-BE28-46C5-BC2D-63D55D3041AD}" type="sibTrans" cxnId="{EC05BE54-21DA-4773-9340-FDCAA8CCEB12}">
      <dgm:prSet/>
      <dgm:spPr/>
      <dgm:t>
        <a:bodyPr/>
        <a:lstStyle/>
        <a:p>
          <a:endParaRPr lang="en-US"/>
        </a:p>
      </dgm:t>
    </dgm:pt>
    <dgm:pt modelId="{825B619E-926F-489F-A5DA-750805DE7A76}" type="pres">
      <dgm:prSet presAssocID="{5C6D98FC-DC7C-47BD-A4A1-BC617327259F}" presName="root" presStyleCnt="0">
        <dgm:presLayoutVars>
          <dgm:dir/>
          <dgm:resizeHandles val="exact"/>
        </dgm:presLayoutVars>
      </dgm:prSet>
      <dgm:spPr/>
    </dgm:pt>
    <dgm:pt modelId="{E4584832-5E76-4B87-AC81-00C4EEC35F3F}" type="pres">
      <dgm:prSet presAssocID="{5C6D98FC-DC7C-47BD-A4A1-BC617327259F}" presName="container" presStyleCnt="0">
        <dgm:presLayoutVars>
          <dgm:dir/>
          <dgm:resizeHandles val="exact"/>
        </dgm:presLayoutVars>
      </dgm:prSet>
      <dgm:spPr/>
    </dgm:pt>
    <dgm:pt modelId="{91AF6BBB-CAAE-4E9E-9CA8-E1313A4037BD}" type="pres">
      <dgm:prSet presAssocID="{23AF6131-0596-4A42-B8F6-61977DC31532}" presName="compNode" presStyleCnt="0"/>
      <dgm:spPr/>
    </dgm:pt>
    <dgm:pt modelId="{E7BBB433-C83D-4CF4-83CC-6F19002F3C47}" type="pres">
      <dgm:prSet presAssocID="{23AF6131-0596-4A42-B8F6-61977DC31532}" presName="iconBgRect" presStyleLbl="bgShp" presStyleIdx="0" presStyleCnt="3"/>
      <dgm:spPr/>
    </dgm:pt>
    <dgm:pt modelId="{74938D1C-84DA-4339-8550-10DCAA5BDD9B}" type="pres">
      <dgm:prSet presAssocID="{23AF6131-0596-4A42-B8F6-61977DC315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33F7A2D-CA1A-4149-8205-9177005651C0}" type="pres">
      <dgm:prSet presAssocID="{23AF6131-0596-4A42-B8F6-61977DC31532}" presName="spaceRect" presStyleCnt="0"/>
      <dgm:spPr/>
    </dgm:pt>
    <dgm:pt modelId="{202613E6-13E3-4323-AF81-DA2F45BA5AB8}" type="pres">
      <dgm:prSet presAssocID="{23AF6131-0596-4A42-B8F6-61977DC31532}" presName="textRect" presStyleLbl="revTx" presStyleIdx="0" presStyleCnt="3">
        <dgm:presLayoutVars>
          <dgm:chMax val="1"/>
          <dgm:chPref val="1"/>
        </dgm:presLayoutVars>
      </dgm:prSet>
      <dgm:spPr/>
    </dgm:pt>
    <dgm:pt modelId="{7664D897-F795-4514-A805-E5C098D1F23F}" type="pres">
      <dgm:prSet presAssocID="{52D21F48-71D1-4336-8389-48F4E905D094}" presName="sibTrans" presStyleLbl="sibTrans2D1" presStyleIdx="0" presStyleCnt="0"/>
      <dgm:spPr/>
    </dgm:pt>
    <dgm:pt modelId="{9C587753-351D-4F08-A02E-5F6C8C1F2BF8}" type="pres">
      <dgm:prSet presAssocID="{1145A686-2505-4DDB-B4CB-D33044AD795E}" presName="compNode" presStyleCnt="0"/>
      <dgm:spPr/>
    </dgm:pt>
    <dgm:pt modelId="{8F1253AE-0772-4CF4-A3B2-AD174D22BA90}" type="pres">
      <dgm:prSet presAssocID="{1145A686-2505-4DDB-B4CB-D33044AD795E}" presName="iconBgRect" presStyleLbl="bgShp" presStyleIdx="1" presStyleCnt="3"/>
      <dgm:spPr/>
    </dgm:pt>
    <dgm:pt modelId="{DE86F21B-3B4D-4B42-8B0C-86CC1B2D6C32}" type="pres">
      <dgm:prSet presAssocID="{1145A686-2505-4DDB-B4CB-D33044AD795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9CD18C04-9A36-41A4-95B1-03771A3EB262}" type="pres">
      <dgm:prSet presAssocID="{1145A686-2505-4DDB-B4CB-D33044AD795E}" presName="spaceRect" presStyleCnt="0"/>
      <dgm:spPr/>
    </dgm:pt>
    <dgm:pt modelId="{56ECF390-40FC-4F52-83DD-76D00A52286E}" type="pres">
      <dgm:prSet presAssocID="{1145A686-2505-4DDB-B4CB-D33044AD795E}" presName="textRect" presStyleLbl="revTx" presStyleIdx="1" presStyleCnt="3">
        <dgm:presLayoutVars>
          <dgm:chMax val="1"/>
          <dgm:chPref val="1"/>
        </dgm:presLayoutVars>
      </dgm:prSet>
      <dgm:spPr/>
    </dgm:pt>
    <dgm:pt modelId="{E0C96C26-C906-4564-B142-EF682A86EBF3}" type="pres">
      <dgm:prSet presAssocID="{0CE6A9EB-8BA3-4E40-88E2-6C07A0C90F6F}" presName="sibTrans" presStyleLbl="sibTrans2D1" presStyleIdx="0" presStyleCnt="0"/>
      <dgm:spPr/>
    </dgm:pt>
    <dgm:pt modelId="{F7EFCD00-9897-4E06-92DC-AF9321F9D617}" type="pres">
      <dgm:prSet presAssocID="{27248B72-85B5-409C-8FAC-761DAE51424B}" presName="compNode" presStyleCnt="0"/>
      <dgm:spPr/>
    </dgm:pt>
    <dgm:pt modelId="{BD24C9AB-5609-4A02-B1CD-6F4E52983F53}" type="pres">
      <dgm:prSet presAssocID="{27248B72-85B5-409C-8FAC-761DAE51424B}" presName="iconBgRect" presStyleLbl="bgShp" presStyleIdx="2" presStyleCnt="3"/>
      <dgm:spPr/>
    </dgm:pt>
    <dgm:pt modelId="{C30F8A40-65C6-4BBC-8458-E81DDE927F24}" type="pres">
      <dgm:prSet presAssocID="{27248B72-85B5-409C-8FAC-761DAE51424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A20B9FE6-3BE2-4CB8-AB5B-259148D68C97}" type="pres">
      <dgm:prSet presAssocID="{27248B72-85B5-409C-8FAC-761DAE51424B}" presName="spaceRect" presStyleCnt="0"/>
      <dgm:spPr/>
    </dgm:pt>
    <dgm:pt modelId="{389295CE-A792-4178-BEAC-9033893D7F3B}" type="pres">
      <dgm:prSet presAssocID="{27248B72-85B5-409C-8FAC-761DAE51424B}" presName="textRect" presStyleLbl="revTx" presStyleIdx="2" presStyleCnt="3">
        <dgm:presLayoutVars>
          <dgm:chMax val="1"/>
          <dgm:chPref val="1"/>
        </dgm:presLayoutVars>
      </dgm:prSet>
      <dgm:spPr/>
    </dgm:pt>
  </dgm:ptLst>
  <dgm:cxnLst>
    <dgm:cxn modelId="{1FA73E09-68BE-AB48-A9D4-F8130CFE4D05}" type="presOf" srcId="{0CE6A9EB-8BA3-4E40-88E2-6C07A0C90F6F}" destId="{E0C96C26-C906-4564-B142-EF682A86EBF3}" srcOrd="0" destOrd="0" presId="urn:microsoft.com/office/officeart/2018/2/layout/IconCircleList"/>
    <dgm:cxn modelId="{C095413E-4782-DE42-A090-6F1F77B35373}" type="presOf" srcId="{1145A686-2505-4DDB-B4CB-D33044AD795E}" destId="{56ECF390-40FC-4F52-83DD-76D00A52286E}" srcOrd="0" destOrd="0" presId="urn:microsoft.com/office/officeart/2018/2/layout/IconCircleList"/>
    <dgm:cxn modelId="{EC05BE54-21DA-4773-9340-FDCAA8CCEB12}" srcId="{5C6D98FC-DC7C-47BD-A4A1-BC617327259F}" destId="{27248B72-85B5-409C-8FAC-761DAE51424B}" srcOrd="2" destOrd="0" parTransId="{483CFCEB-3591-4E3A-92A1-C283AB0388DA}" sibTransId="{EAA8E4F7-BE28-46C5-BC2D-63D55D3041AD}"/>
    <dgm:cxn modelId="{D835AE86-802D-3F46-8323-40BC7AA8A9E7}" type="presOf" srcId="{23AF6131-0596-4A42-B8F6-61977DC31532}" destId="{202613E6-13E3-4323-AF81-DA2F45BA5AB8}" srcOrd="0" destOrd="0" presId="urn:microsoft.com/office/officeart/2018/2/layout/IconCircleList"/>
    <dgm:cxn modelId="{FA667398-48CF-40BA-A197-CE18BDD2A1AC}" srcId="{5C6D98FC-DC7C-47BD-A4A1-BC617327259F}" destId="{23AF6131-0596-4A42-B8F6-61977DC31532}" srcOrd="0" destOrd="0" parTransId="{9E2A4FD3-89F5-4B31-AC2F-FA5C0CEC4F88}" sibTransId="{52D21F48-71D1-4336-8389-48F4E905D094}"/>
    <dgm:cxn modelId="{908598BF-EB1B-41FF-9A4B-672B752BE2EE}" srcId="{5C6D98FC-DC7C-47BD-A4A1-BC617327259F}" destId="{1145A686-2505-4DDB-B4CB-D33044AD795E}" srcOrd="1" destOrd="0" parTransId="{326356BA-FD1C-4F8E-A149-B5B4D25D083C}" sibTransId="{0CE6A9EB-8BA3-4E40-88E2-6C07A0C90F6F}"/>
    <dgm:cxn modelId="{7489DECE-5DF9-AA4E-A9F6-BF7AC3F4F931}" type="presOf" srcId="{5C6D98FC-DC7C-47BD-A4A1-BC617327259F}" destId="{825B619E-926F-489F-A5DA-750805DE7A76}" srcOrd="0" destOrd="0" presId="urn:microsoft.com/office/officeart/2018/2/layout/IconCircleList"/>
    <dgm:cxn modelId="{AA10B9F5-25FD-0C44-96CF-441BFA156B93}" type="presOf" srcId="{52D21F48-71D1-4336-8389-48F4E905D094}" destId="{7664D897-F795-4514-A805-E5C098D1F23F}" srcOrd="0" destOrd="0" presId="urn:microsoft.com/office/officeart/2018/2/layout/IconCircleList"/>
    <dgm:cxn modelId="{45C918FB-60C2-6148-A13B-4B89F5422B19}" type="presOf" srcId="{27248B72-85B5-409C-8FAC-761DAE51424B}" destId="{389295CE-A792-4178-BEAC-9033893D7F3B}" srcOrd="0" destOrd="0" presId="urn:microsoft.com/office/officeart/2018/2/layout/IconCircleList"/>
    <dgm:cxn modelId="{881C4041-A7EF-5642-818C-2E5DBD132833}" type="presParOf" srcId="{825B619E-926F-489F-A5DA-750805DE7A76}" destId="{E4584832-5E76-4B87-AC81-00C4EEC35F3F}" srcOrd="0" destOrd="0" presId="urn:microsoft.com/office/officeart/2018/2/layout/IconCircleList"/>
    <dgm:cxn modelId="{EFC0D5E1-8580-CD42-85BF-879A57BEE078}" type="presParOf" srcId="{E4584832-5E76-4B87-AC81-00C4EEC35F3F}" destId="{91AF6BBB-CAAE-4E9E-9CA8-E1313A4037BD}" srcOrd="0" destOrd="0" presId="urn:microsoft.com/office/officeart/2018/2/layout/IconCircleList"/>
    <dgm:cxn modelId="{E029EF44-F6CF-2F40-BA96-DA86C02E4BF1}" type="presParOf" srcId="{91AF6BBB-CAAE-4E9E-9CA8-E1313A4037BD}" destId="{E7BBB433-C83D-4CF4-83CC-6F19002F3C47}" srcOrd="0" destOrd="0" presId="urn:microsoft.com/office/officeart/2018/2/layout/IconCircleList"/>
    <dgm:cxn modelId="{385A851C-A280-1E4C-BAAE-94B4DA2D4C79}" type="presParOf" srcId="{91AF6BBB-CAAE-4E9E-9CA8-E1313A4037BD}" destId="{74938D1C-84DA-4339-8550-10DCAA5BDD9B}" srcOrd="1" destOrd="0" presId="urn:microsoft.com/office/officeart/2018/2/layout/IconCircleList"/>
    <dgm:cxn modelId="{6DD3FD20-7DE7-C646-ADD3-9A719ECF2A82}" type="presParOf" srcId="{91AF6BBB-CAAE-4E9E-9CA8-E1313A4037BD}" destId="{233F7A2D-CA1A-4149-8205-9177005651C0}" srcOrd="2" destOrd="0" presId="urn:microsoft.com/office/officeart/2018/2/layout/IconCircleList"/>
    <dgm:cxn modelId="{C1D9678D-3219-124D-B0C7-CBD447F2DEDE}" type="presParOf" srcId="{91AF6BBB-CAAE-4E9E-9CA8-E1313A4037BD}" destId="{202613E6-13E3-4323-AF81-DA2F45BA5AB8}" srcOrd="3" destOrd="0" presId="urn:microsoft.com/office/officeart/2018/2/layout/IconCircleList"/>
    <dgm:cxn modelId="{ADFAF652-C659-8145-8C6F-EAA757D73B7C}" type="presParOf" srcId="{E4584832-5E76-4B87-AC81-00C4EEC35F3F}" destId="{7664D897-F795-4514-A805-E5C098D1F23F}" srcOrd="1" destOrd="0" presId="urn:microsoft.com/office/officeart/2018/2/layout/IconCircleList"/>
    <dgm:cxn modelId="{9A3A38F4-B4E2-BF44-977F-CC737CFB0242}" type="presParOf" srcId="{E4584832-5E76-4B87-AC81-00C4EEC35F3F}" destId="{9C587753-351D-4F08-A02E-5F6C8C1F2BF8}" srcOrd="2" destOrd="0" presId="urn:microsoft.com/office/officeart/2018/2/layout/IconCircleList"/>
    <dgm:cxn modelId="{89DDE284-2E59-BD41-8D62-BD2D55AAAEE2}" type="presParOf" srcId="{9C587753-351D-4F08-A02E-5F6C8C1F2BF8}" destId="{8F1253AE-0772-4CF4-A3B2-AD174D22BA90}" srcOrd="0" destOrd="0" presId="urn:microsoft.com/office/officeart/2018/2/layout/IconCircleList"/>
    <dgm:cxn modelId="{92AC4173-3839-D14F-B8E7-EF02315E99D3}" type="presParOf" srcId="{9C587753-351D-4F08-A02E-5F6C8C1F2BF8}" destId="{DE86F21B-3B4D-4B42-8B0C-86CC1B2D6C32}" srcOrd="1" destOrd="0" presId="urn:microsoft.com/office/officeart/2018/2/layout/IconCircleList"/>
    <dgm:cxn modelId="{099D5F9D-C3A0-E242-80D6-D21FAF0FE9CC}" type="presParOf" srcId="{9C587753-351D-4F08-A02E-5F6C8C1F2BF8}" destId="{9CD18C04-9A36-41A4-95B1-03771A3EB262}" srcOrd="2" destOrd="0" presId="urn:microsoft.com/office/officeart/2018/2/layout/IconCircleList"/>
    <dgm:cxn modelId="{3D134540-405B-CE4B-9352-E5254D466A19}" type="presParOf" srcId="{9C587753-351D-4F08-A02E-5F6C8C1F2BF8}" destId="{56ECF390-40FC-4F52-83DD-76D00A52286E}" srcOrd="3" destOrd="0" presId="urn:microsoft.com/office/officeart/2018/2/layout/IconCircleList"/>
    <dgm:cxn modelId="{CB1258F6-2B29-F449-9C25-CD18F386FF31}" type="presParOf" srcId="{E4584832-5E76-4B87-AC81-00C4EEC35F3F}" destId="{E0C96C26-C906-4564-B142-EF682A86EBF3}" srcOrd="3" destOrd="0" presId="urn:microsoft.com/office/officeart/2018/2/layout/IconCircleList"/>
    <dgm:cxn modelId="{847C3EC5-DD6E-194C-9D6D-26FE044834A5}" type="presParOf" srcId="{E4584832-5E76-4B87-AC81-00C4EEC35F3F}" destId="{F7EFCD00-9897-4E06-92DC-AF9321F9D617}" srcOrd="4" destOrd="0" presId="urn:microsoft.com/office/officeart/2018/2/layout/IconCircleList"/>
    <dgm:cxn modelId="{62EAE94C-3A0D-D249-B77E-E7BD112A7A58}" type="presParOf" srcId="{F7EFCD00-9897-4E06-92DC-AF9321F9D617}" destId="{BD24C9AB-5609-4A02-B1CD-6F4E52983F53}" srcOrd="0" destOrd="0" presId="urn:microsoft.com/office/officeart/2018/2/layout/IconCircleList"/>
    <dgm:cxn modelId="{829B4EE7-9506-1745-9437-E1B52FF0C730}" type="presParOf" srcId="{F7EFCD00-9897-4E06-92DC-AF9321F9D617}" destId="{C30F8A40-65C6-4BBC-8458-E81DDE927F24}" srcOrd="1" destOrd="0" presId="urn:microsoft.com/office/officeart/2018/2/layout/IconCircleList"/>
    <dgm:cxn modelId="{F7EA0764-0950-B44B-9625-8B9CB2903689}" type="presParOf" srcId="{F7EFCD00-9897-4E06-92DC-AF9321F9D617}" destId="{A20B9FE6-3BE2-4CB8-AB5B-259148D68C97}" srcOrd="2" destOrd="0" presId="urn:microsoft.com/office/officeart/2018/2/layout/IconCircleList"/>
    <dgm:cxn modelId="{E0A2BC1F-0CA3-4342-A78E-DC4B036CE55C}" type="presParOf" srcId="{F7EFCD00-9897-4E06-92DC-AF9321F9D617}" destId="{389295CE-A792-4178-BEAC-9033893D7F3B}"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735922-3AA1-41C7-B539-505AAA428176}"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F02032A-7C7F-4D6A-9F64-A349710912E3}">
      <dgm:prSet/>
      <dgm:spPr/>
      <dgm:t>
        <a:bodyPr/>
        <a:lstStyle/>
        <a:p>
          <a:pPr>
            <a:lnSpc>
              <a:spcPct val="100000"/>
            </a:lnSpc>
          </a:pPr>
          <a:r>
            <a:rPr lang="en-US" b="0" i="0"/>
            <a:t>Upgrading customer's equipment with a lock-in of more than 365 days  :  Target using Email Marketing</a:t>
          </a:r>
          <a:endParaRPr lang="en-US"/>
        </a:p>
      </dgm:t>
    </dgm:pt>
    <dgm:pt modelId="{F20698C4-EAC1-4826-BAD3-22A8D9AF3127}" type="parTrans" cxnId="{DB73B04B-A960-44E8-92EF-8AF879AA125A}">
      <dgm:prSet/>
      <dgm:spPr/>
      <dgm:t>
        <a:bodyPr/>
        <a:lstStyle/>
        <a:p>
          <a:endParaRPr lang="en-US"/>
        </a:p>
      </dgm:t>
    </dgm:pt>
    <dgm:pt modelId="{A5BDF01E-B2D8-425C-BCD8-5C16F42122FA}" type="sibTrans" cxnId="{DB73B04B-A960-44E8-92EF-8AF879AA125A}">
      <dgm:prSet/>
      <dgm:spPr/>
      <dgm:t>
        <a:bodyPr/>
        <a:lstStyle/>
        <a:p>
          <a:endParaRPr lang="en-US"/>
        </a:p>
      </dgm:t>
    </dgm:pt>
    <dgm:pt modelId="{B3760A73-E8A2-46C7-998B-0AD6DA12F732}">
      <dgm:prSet/>
      <dgm:spPr/>
      <dgm:t>
        <a:bodyPr/>
        <a:lstStyle/>
        <a:p>
          <a:pPr>
            <a:lnSpc>
              <a:spcPct val="100000"/>
            </a:lnSpc>
          </a:pPr>
          <a:r>
            <a:rPr lang="en-US" b="0" i="0"/>
            <a:t>Special Low Usage Plans for Users who are likely to churn due to high monthly recurring charge : Retention Calls, Email Marketing</a:t>
          </a:r>
          <a:endParaRPr lang="en-US"/>
        </a:p>
      </dgm:t>
    </dgm:pt>
    <dgm:pt modelId="{CB295C51-6506-40C3-A66B-EB3E8714B421}" type="parTrans" cxnId="{3D8A0DA5-9DA7-49B8-8474-4D10FF795B70}">
      <dgm:prSet/>
      <dgm:spPr/>
      <dgm:t>
        <a:bodyPr/>
        <a:lstStyle/>
        <a:p>
          <a:endParaRPr lang="en-US"/>
        </a:p>
      </dgm:t>
    </dgm:pt>
    <dgm:pt modelId="{E763F12C-66B9-47A0-89AC-7E92D5790132}" type="sibTrans" cxnId="{3D8A0DA5-9DA7-49B8-8474-4D10FF795B70}">
      <dgm:prSet/>
      <dgm:spPr/>
      <dgm:t>
        <a:bodyPr/>
        <a:lstStyle/>
        <a:p>
          <a:endParaRPr lang="en-US"/>
        </a:p>
      </dgm:t>
    </dgm:pt>
    <dgm:pt modelId="{00FBE71A-3394-4C5E-9F8B-CF8332C11BF6}">
      <dgm:prSet/>
      <dgm:spPr/>
      <dgm:t>
        <a:bodyPr/>
        <a:lstStyle/>
        <a:p>
          <a:pPr>
            <a:lnSpc>
              <a:spcPct val="100000"/>
            </a:lnSpc>
          </a:pPr>
          <a:r>
            <a:rPr lang="en-US" b="0" i="0"/>
            <a:t>Reward customers on the basis of their loyalty. Provide annual credits for every additional year and provide premium services</a:t>
          </a:r>
          <a:endParaRPr lang="en-US"/>
        </a:p>
      </dgm:t>
    </dgm:pt>
    <dgm:pt modelId="{AEB18F2A-98F1-42D1-A4A5-A9F1A7E9FD72}" type="parTrans" cxnId="{B9E3CACE-4BD5-4F37-95B3-DD7C65D7F8E7}">
      <dgm:prSet/>
      <dgm:spPr/>
      <dgm:t>
        <a:bodyPr/>
        <a:lstStyle/>
        <a:p>
          <a:endParaRPr lang="en-US"/>
        </a:p>
      </dgm:t>
    </dgm:pt>
    <dgm:pt modelId="{3520132F-316E-4A66-93B2-2533827D721F}" type="sibTrans" cxnId="{B9E3CACE-4BD5-4F37-95B3-DD7C65D7F8E7}">
      <dgm:prSet/>
      <dgm:spPr/>
      <dgm:t>
        <a:bodyPr/>
        <a:lstStyle/>
        <a:p>
          <a:endParaRPr lang="en-US"/>
        </a:p>
      </dgm:t>
    </dgm:pt>
    <dgm:pt modelId="{1386D28F-A8A3-4113-A98E-625BC7AFDAB4}">
      <dgm:prSet/>
      <dgm:spPr/>
      <dgm:t>
        <a:bodyPr/>
        <a:lstStyle/>
        <a:p>
          <a:pPr>
            <a:lnSpc>
              <a:spcPct val="100000"/>
            </a:lnSpc>
          </a:pPr>
          <a:r>
            <a:rPr lang="en-US" b="0" i="0"/>
            <a:t>Target customers, who will likely churn through website promotion pop-up, push notifications and in-app notifications. Eg- Low Monthly Minutes Usage Customer be targeted through push notification offers</a:t>
          </a:r>
          <a:endParaRPr lang="en-US"/>
        </a:p>
      </dgm:t>
    </dgm:pt>
    <dgm:pt modelId="{B882AFEC-1F59-4F6B-A239-EC163535EE6B}" type="parTrans" cxnId="{785B8F55-F8B0-47A1-ADEB-5626086A6819}">
      <dgm:prSet/>
      <dgm:spPr/>
      <dgm:t>
        <a:bodyPr/>
        <a:lstStyle/>
        <a:p>
          <a:endParaRPr lang="en-US"/>
        </a:p>
      </dgm:t>
    </dgm:pt>
    <dgm:pt modelId="{07ADA0C1-BF00-40D6-B25D-D25FB2EF84B5}" type="sibTrans" cxnId="{785B8F55-F8B0-47A1-ADEB-5626086A6819}">
      <dgm:prSet/>
      <dgm:spPr/>
      <dgm:t>
        <a:bodyPr/>
        <a:lstStyle/>
        <a:p>
          <a:endParaRPr lang="en-US"/>
        </a:p>
      </dgm:t>
    </dgm:pt>
    <dgm:pt modelId="{CD756FFF-4308-4E3C-A241-FC6CE83FF544}" type="pres">
      <dgm:prSet presAssocID="{7B735922-3AA1-41C7-B539-505AAA428176}" presName="root" presStyleCnt="0">
        <dgm:presLayoutVars>
          <dgm:dir/>
          <dgm:resizeHandles val="exact"/>
        </dgm:presLayoutVars>
      </dgm:prSet>
      <dgm:spPr/>
    </dgm:pt>
    <dgm:pt modelId="{CEECB822-C0D6-4CA4-9D59-A9F791BCFCCE}" type="pres">
      <dgm:prSet presAssocID="{DF02032A-7C7F-4D6A-9F64-A349710912E3}" presName="compNode" presStyleCnt="0"/>
      <dgm:spPr/>
    </dgm:pt>
    <dgm:pt modelId="{A6A5C25C-724D-4678-B2F4-87A44A422E82}" type="pres">
      <dgm:prSet presAssocID="{DF02032A-7C7F-4D6A-9F64-A349710912E3}" presName="bgRect" presStyleLbl="bgShp" presStyleIdx="0" presStyleCnt="4"/>
      <dgm:spPr/>
    </dgm:pt>
    <dgm:pt modelId="{CB8FDE07-14F4-4966-884A-146D4A4D54E4}" type="pres">
      <dgm:prSet presAssocID="{DF02032A-7C7F-4D6A-9F64-A349710912E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gaphone"/>
        </a:ext>
      </dgm:extLst>
    </dgm:pt>
    <dgm:pt modelId="{EA599325-482B-433F-AACD-628D12564500}" type="pres">
      <dgm:prSet presAssocID="{DF02032A-7C7F-4D6A-9F64-A349710912E3}" presName="spaceRect" presStyleCnt="0"/>
      <dgm:spPr/>
    </dgm:pt>
    <dgm:pt modelId="{D3E75FE2-FEAC-4C3F-AB4D-2F45E1B2C85E}" type="pres">
      <dgm:prSet presAssocID="{DF02032A-7C7F-4D6A-9F64-A349710912E3}" presName="parTx" presStyleLbl="revTx" presStyleIdx="0" presStyleCnt="4">
        <dgm:presLayoutVars>
          <dgm:chMax val="0"/>
          <dgm:chPref val="0"/>
        </dgm:presLayoutVars>
      </dgm:prSet>
      <dgm:spPr/>
    </dgm:pt>
    <dgm:pt modelId="{CDB10512-83B8-4D0F-BECC-D3435F11DD68}" type="pres">
      <dgm:prSet presAssocID="{A5BDF01E-B2D8-425C-BCD8-5C16F42122FA}" presName="sibTrans" presStyleCnt="0"/>
      <dgm:spPr/>
    </dgm:pt>
    <dgm:pt modelId="{B6B5EB78-F326-4726-B625-7B2572DF4E8C}" type="pres">
      <dgm:prSet presAssocID="{B3760A73-E8A2-46C7-998B-0AD6DA12F732}" presName="compNode" presStyleCnt="0"/>
      <dgm:spPr/>
    </dgm:pt>
    <dgm:pt modelId="{8D14A442-DCCE-4DC5-9AA3-DBE2A37E2153}" type="pres">
      <dgm:prSet presAssocID="{B3760A73-E8A2-46C7-998B-0AD6DA12F732}" presName="bgRect" presStyleLbl="bgShp" presStyleIdx="1" presStyleCnt="4"/>
      <dgm:spPr/>
    </dgm:pt>
    <dgm:pt modelId="{D67F5EC0-68A6-47EE-9F9D-B7E35AFB873C}" type="pres">
      <dgm:prSet presAssocID="{B3760A73-E8A2-46C7-998B-0AD6DA12F73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l center"/>
        </a:ext>
      </dgm:extLst>
    </dgm:pt>
    <dgm:pt modelId="{08376E71-EE70-4CE6-B4E0-7209D41A17AD}" type="pres">
      <dgm:prSet presAssocID="{B3760A73-E8A2-46C7-998B-0AD6DA12F732}" presName="spaceRect" presStyleCnt="0"/>
      <dgm:spPr/>
    </dgm:pt>
    <dgm:pt modelId="{9E83F04E-081D-46D8-8DA8-78E708C0B659}" type="pres">
      <dgm:prSet presAssocID="{B3760A73-E8A2-46C7-998B-0AD6DA12F732}" presName="parTx" presStyleLbl="revTx" presStyleIdx="1" presStyleCnt="4">
        <dgm:presLayoutVars>
          <dgm:chMax val="0"/>
          <dgm:chPref val="0"/>
        </dgm:presLayoutVars>
      </dgm:prSet>
      <dgm:spPr/>
    </dgm:pt>
    <dgm:pt modelId="{AE9CD804-63DE-4939-AFCD-2C60D4CF4808}" type="pres">
      <dgm:prSet presAssocID="{E763F12C-66B9-47A0-89AC-7E92D5790132}" presName="sibTrans" presStyleCnt="0"/>
      <dgm:spPr/>
    </dgm:pt>
    <dgm:pt modelId="{96BF8815-6A3D-48E3-8D75-C11F4E0B1BC4}" type="pres">
      <dgm:prSet presAssocID="{00FBE71A-3394-4C5E-9F8B-CF8332C11BF6}" presName="compNode" presStyleCnt="0"/>
      <dgm:spPr/>
    </dgm:pt>
    <dgm:pt modelId="{91D06327-E3D5-439E-8A78-FC2F762A91EE}" type="pres">
      <dgm:prSet presAssocID="{00FBE71A-3394-4C5E-9F8B-CF8332C11BF6}" presName="bgRect" presStyleLbl="bgShp" presStyleIdx="2" presStyleCnt="4"/>
      <dgm:spPr/>
    </dgm:pt>
    <dgm:pt modelId="{21168770-F14A-411A-8DDE-E2BDEE22EE18}" type="pres">
      <dgm:prSet presAssocID="{00FBE71A-3394-4C5E-9F8B-CF8332C11BF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llar"/>
        </a:ext>
      </dgm:extLst>
    </dgm:pt>
    <dgm:pt modelId="{261177FD-B421-4FDC-A6A0-B985F3CAB12C}" type="pres">
      <dgm:prSet presAssocID="{00FBE71A-3394-4C5E-9F8B-CF8332C11BF6}" presName="spaceRect" presStyleCnt="0"/>
      <dgm:spPr/>
    </dgm:pt>
    <dgm:pt modelId="{643E6774-A52F-41A4-8F57-9DCDE17ABBF9}" type="pres">
      <dgm:prSet presAssocID="{00FBE71A-3394-4C5E-9F8B-CF8332C11BF6}" presName="parTx" presStyleLbl="revTx" presStyleIdx="2" presStyleCnt="4">
        <dgm:presLayoutVars>
          <dgm:chMax val="0"/>
          <dgm:chPref val="0"/>
        </dgm:presLayoutVars>
      </dgm:prSet>
      <dgm:spPr/>
    </dgm:pt>
    <dgm:pt modelId="{58A7C357-1117-41AF-8A11-03E4F5DA4868}" type="pres">
      <dgm:prSet presAssocID="{3520132F-316E-4A66-93B2-2533827D721F}" presName="sibTrans" presStyleCnt="0"/>
      <dgm:spPr/>
    </dgm:pt>
    <dgm:pt modelId="{3D0ADBC0-3F95-47B3-9068-99B57EA3F5C8}" type="pres">
      <dgm:prSet presAssocID="{1386D28F-A8A3-4113-A98E-625BC7AFDAB4}" presName="compNode" presStyleCnt="0"/>
      <dgm:spPr/>
    </dgm:pt>
    <dgm:pt modelId="{77A584D1-7183-4BEE-8591-EA5E8E44FAB7}" type="pres">
      <dgm:prSet presAssocID="{1386D28F-A8A3-4113-A98E-625BC7AFDAB4}" presName="bgRect" presStyleLbl="bgShp" presStyleIdx="3" presStyleCnt="4"/>
      <dgm:spPr/>
    </dgm:pt>
    <dgm:pt modelId="{8B61A126-8530-47AB-8F29-17DD787012E0}" type="pres">
      <dgm:prSet presAssocID="{1386D28F-A8A3-4113-A98E-625BC7AFDAB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2FE3B882-1C6E-482F-9A6A-81ADB75A5966}" type="pres">
      <dgm:prSet presAssocID="{1386D28F-A8A3-4113-A98E-625BC7AFDAB4}" presName="spaceRect" presStyleCnt="0"/>
      <dgm:spPr/>
    </dgm:pt>
    <dgm:pt modelId="{5354F392-2850-4016-8699-88C7399F0DD1}" type="pres">
      <dgm:prSet presAssocID="{1386D28F-A8A3-4113-A98E-625BC7AFDAB4}" presName="parTx" presStyleLbl="revTx" presStyleIdx="3" presStyleCnt="4">
        <dgm:presLayoutVars>
          <dgm:chMax val="0"/>
          <dgm:chPref val="0"/>
        </dgm:presLayoutVars>
      </dgm:prSet>
      <dgm:spPr/>
    </dgm:pt>
  </dgm:ptLst>
  <dgm:cxnLst>
    <dgm:cxn modelId="{B4116A14-C675-432D-8038-508736074A36}" type="presOf" srcId="{DF02032A-7C7F-4D6A-9F64-A349710912E3}" destId="{D3E75FE2-FEAC-4C3F-AB4D-2F45E1B2C85E}" srcOrd="0" destOrd="0" presId="urn:microsoft.com/office/officeart/2018/2/layout/IconVerticalSolidList"/>
    <dgm:cxn modelId="{DB73B04B-A960-44E8-92EF-8AF879AA125A}" srcId="{7B735922-3AA1-41C7-B539-505AAA428176}" destId="{DF02032A-7C7F-4D6A-9F64-A349710912E3}" srcOrd="0" destOrd="0" parTransId="{F20698C4-EAC1-4826-BAD3-22A8D9AF3127}" sibTransId="{A5BDF01E-B2D8-425C-BCD8-5C16F42122FA}"/>
    <dgm:cxn modelId="{785B8F55-F8B0-47A1-ADEB-5626086A6819}" srcId="{7B735922-3AA1-41C7-B539-505AAA428176}" destId="{1386D28F-A8A3-4113-A98E-625BC7AFDAB4}" srcOrd="3" destOrd="0" parTransId="{B882AFEC-1F59-4F6B-A239-EC163535EE6B}" sibTransId="{07ADA0C1-BF00-40D6-B25D-D25FB2EF84B5}"/>
    <dgm:cxn modelId="{05DC2980-5781-4593-8A49-CA369EEBD2B4}" type="presOf" srcId="{1386D28F-A8A3-4113-A98E-625BC7AFDAB4}" destId="{5354F392-2850-4016-8699-88C7399F0DD1}" srcOrd="0" destOrd="0" presId="urn:microsoft.com/office/officeart/2018/2/layout/IconVerticalSolidList"/>
    <dgm:cxn modelId="{1D38F197-C963-4AD1-B3CB-1262E9F714B4}" type="presOf" srcId="{7B735922-3AA1-41C7-B539-505AAA428176}" destId="{CD756FFF-4308-4E3C-A241-FC6CE83FF544}" srcOrd="0" destOrd="0" presId="urn:microsoft.com/office/officeart/2018/2/layout/IconVerticalSolidList"/>
    <dgm:cxn modelId="{3D8A0DA5-9DA7-49B8-8474-4D10FF795B70}" srcId="{7B735922-3AA1-41C7-B539-505AAA428176}" destId="{B3760A73-E8A2-46C7-998B-0AD6DA12F732}" srcOrd="1" destOrd="0" parTransId="{CB295C51-6506-40C3-A66B-EB3E8714B421}" sibTransId="{E763F12C-66B9-47A0-89AC-7E92D5790132}"/>
    <dgm:cxn modelId="{B2A884B0-0CE0-4672-9D9D-2CABC93752F3}" type="presOf" srcId="{B3760A73-E8A2-46C7-998B-0AD6DA12F732}" destId="{9E83F04E-081D-46D8-8DA8-78E708C0B659}" srcOrd="0" destOrd="0" presId="urn:microsoft.com/office/officeart/2018/2/layout/IconVerticalSolidList"/>
    <dgm:cxn modelId="{B9E3CACE-4BD5-4F37-95B3-DD7C65D7F8E7}" srcId="{7B735922-3AA1-41C7-B539-505AAA428176}" destId="{00FBE71A-3394-4C5E-9F8B-CF8332C11BF6}" srcOrd="2" destOrd="0" parTransId="{AEB18F2A-98F1-42D1-A4A5-A9F1A7E9FD72}" sibTransId="{3520132F-316E-4A66-93B2-2533827D721F}"/>
    <dgm:cxn modelId="{25391BE7-486E-45E2-B934-22C0AE56D62A}" type="presOf" srcId="{00FBE71A-3394-4C5E-9F8B-CF8332C11BF6}" destId="{643E6774-A52F-41A4-8F57-9DCDE17ABBF9}" srcOrd="0" destOrd="0" presId="urn:microsoft.com/office/officeart/2018/2/layout/IconVerticalSolidList"/>
    <dgm:cxn modelId="{8AC00D0C-9AAF-42C8-A7F5-FC4254FB545A}" type="presParOf" srcId="{CD756FFF-4308-4E3C-A241-FC6CE83FF544}" destId="{CEECB822-C0D6-4CA4-9D59-A9F791BCFCCE}" srcOrd="0" destOrd="0" presId="urn:microsoft.com/office/officeart/2018/2/layout/IconVerticalSolidList"/>
    <dgm:cxn modelId="{2B641BFE-957C-4813-B1F6-984D804776CB}" type="presParOf" srcId="{CEECB822-C0D6-4CA4-9D59-A9F791BCFCCE}" destId="{A6A5C25C-724D-4678-B2F4-87A44A422E82}" srcOrd="0" destOrd="0" presId="urn:microsoft.com/office/officeart/2018/2/layout/IconVerticalSolidList"/>
    <dgm:cxn modelId="{2BF6A6D4-6C3C-4BB8-9928-E70E8EA1A2F1}" type="presParOf" srcId="{CEECB822-C0D6-4CA4-9D59-A9F791BCFCCE}" destId="{CB8FDE07-14F4-4966-884A-146D4A4D54E4}" srcOrd="1" destOrd="0" presId="urn:microsoft.com/office/officeart/2018/2/layout/IconVerticalSolidList"/>
    <dgm:cxn modelId="{94A7C94E-11A2-44E7-9633-D9D56E1AC6B9}" type="presParOf" srcId="{CEECB822-C0D6-4CA4-9D59-A9F791BCFCCE}" destId="{EA599325-482B-433F-AACD-628D12564500}" srcOrd="2" destOrd="0" presId="urn:microsoft.com/office/officeart/2018/2/layout/IconVerticalSolidList"/>
    <dgm:cxn modelId="{B3DED04E-25D3-48BC-92CA-C5F3BCCC9EB1}" type="presParOf" srcId="{CEECB822-C0D6-4CA4-9D59-A9F791BCFCCE}" destId="{D3E75FE2-FEAC-4C3F-AB4D-2F45E1B2C85E}" srcOrd="3" destOrd="0" presId="urn:microsoft.com/office/officeart/2018/2/layout/IconVerticalSolidList"/>
    <dgm:cxn modelId="{F33FB919-3194-45F3-B40E-AD05B8406B9C}" type="presParOf" srcId="{CD756FFF-4308-4E3C-A241-FC6CE83FF544}" destId="{CDB10512-83B8-4D0F-BECC-D3435F11DD68}" srcOrd="1" destOrd="0" presId="urn:microsoft.com/office/officeart/2018/2/layout/IconVerticalSolidList"/>
    <dgm:cxn modelId="{1BA9503F-F65C-4432-9244-589FD110FB42}" type="presParOf" srcId="{CD756FFF-4308-4E3C-A241-FC6CE83FF544}" destId="{B6B5EB78-F326-4726-B625-7B2572DF4E8C}" srcOrd="2" destOrd="0" presId="urn:microsoft.com/office/officeart/2018/2/layout/IconVerticalSolidList"/>
    <dgm:cxn modelId="{AF3BD4CC-497A-4673-BE74-9E9A2AB502FA}" type="presParOf" srcId="{B6B5EB78-F326-4726-B625-7B2572DF4E8C}" destId="{8D14A442-DCCE-4DC5-9AA3-DBE2A37E2153}" srcOrd="0" destOrd="0" presId="urn:microsoft.com/office/officeart/2018/2/layout/IconVerticalSolidList"/>
    <dgm:cxn modelId="{15F70782-EDA5-49D4-9B2D-27847004BA15}" type="presParOf" srcId="{B6B5EB78-F326-4726-B625-7B2572DF4E8C}" destId="{D67F5EC0-68A6-47EE-9F9D-B7E35AFB873C}" srcOrd="1" destOrd="0" presId="urn:microsoft.com/office/officeart/2018/2/layout/IconVerticalSolidList"/>
    <dgm:cxn modelId="{84063122-4561-4B1A-A060-88952EB46056}" type="presParOf" srcId="{B6B5EB78-F326-4726-B625-7B2572DF4E8C}" destId="{08376E71-EE70-4CE6-B4E0-7209D41A17AD}" srcOrd="2" destOrd="0" presId="urn:microsoft.com/office/officeart/2018/2/layout/IconVerticalSolidList"/>
    <dgm:cxn modelId="{195B40BB-63EC-4448-BC4F-A95A3C95B713}" type="presParOf" srcId="{B6B5EB78-F326-4726-B625-7B2572DF4E8C}" destId="{9E83F04E-081D-46D8-8DA8-78E708C0B659}" srcOrd="3" destOrd="0" presId="urn:microsoft.com/office/officeart/2018/2/layout/IconVerticalSolidList"/>
    <dgm:cxn modelId="{54F4F779-C5F7-4AB6-9F75-B15591839DEA}" type="presParOf" srcId="{CD756FFF-4308-4E3C-A241-FC6CE83FF544}" destId="{AE9CD804-63DE-4939-AFCD-2C60D4CF4808}" srcOrd="3" destOrd="0" presId="urn:microsoft.com/office/officeart/2018/2/layout/IconVerticalSolidList"/>
    <dgm:cxn modelId="{81262D5E-BD06-4525-93AB-48F28CED9BDB}" type="presParOf" srcId="{CD756FFF-4308-4E3C-A241-FC6CE83FF544}" destId="{96BF8815-6A3D-48E3-8D75-C11F4E0B1BC4}" srcOrd="4" destOrd="0" presId="urn:microsoft.com/office/officeart/2018/2/layout/IconVerticalSolidList"/>
    <dgm:cxn modelId="{CF303F86-C34B-4C8D-A419-B3573688199A}" type="presParOf" srcId="{96BF8815-6A3D-48E3-8D75-C11F4E0B1BC4}" destId="{91D06327-E3D5-439E-8A78-FC2F762A91EE}" srcOrd="0" destOrd="0" presId="urn:microsoft.com/office/officeart/2018/2/layout/IconVerticalSolidList"/>
    <dgm:cxn modelId="{9454E310-D360-4696-B4A8-F83E74693710}" type="presParOf" srcId="{96BF8815-6A3D-48E3-8D75-C11F4E0B1BC4}" destId="{21168770-F14A-411A-8DDE-E2BDEE22EE18}" srcOrd="1" destOrd="0" presId="urn:microsoft.com/office/officeart/2018/2/layout/IconVerticalSolidList"/>
    <dgm:cxn modelId="{CAF1E6D2-B1F5-4671-9174-43C5367865F8}" type="presParOf" srcId="{96BF8815-6A3D-48E3-8D75-C11F4E0B1BC4}" destId="{261177FD-B421-4FDC-A6A0-B985F3CAB12C}" srcOrd="2" destOrd="0" presId="urn:microsoft.com/office/officeart/2018/2/layout/IconVerticalSolidList"/>
    <dgm:cxn modelId="{8FB4932F-3627-44A1-A198-5870BE6E2150}" type="presParOf" srcId="{96BF8815-6A3D-48E3-8D75-C11F4E0B1BC4}" destId="{643E6774-A52F-41A4-8F57-9DCDE17ABBF9}" srcOrd="3" destOrd="0" presId="urn:microsoft.com/office/officeart/2018/2/layout/IconVerticalSolidList"/>
    <dgm:cxn modelId="{6A798BB4-B9B6-420C-ACC1-1E3E738F374D}" type="presParOf" srcId="{CD756FFF-4308-4E3C-A241-FC6CE83FF544}" destId="{58A7C357-1117-41AF-8A11-03E4F5DA4868}" srcOrd="5" destOrd="0" presId="urn:microsoft.com/office/officeart/2018/2/layout/IconVerticalSolidList"/>
    <dgm:cxn modelId="{4AA8757B-0C16-456D-94B6-8F3914E068CF}" type="presParOf" srcId="{CD756FFF-4308-4E3C-A241-FC6CE83FF544}" destId="{3D0ADBC0-3F95-47B3-9068-99B57EA3F5C8}" srcOrd="6" destOrd="0" presId="urn:microsoft.com/office/officeart/2018/2/layout/IconVerticalSolidList"/>
    <dgm:cxn modelId="{5F124A2F-C869-4AA7-A340-8AB32293D33C}" type="presParOf" srcId="{3D0ADBC0-3F95-47B3-9068-99B57EA3F5C8}" destId="{77A584D1-7183-4BEE-8591-EA5E8E44FAB7}" srcOrd="0" destOrd="0" presId="urn:microsoft.com/office/officeart/2018/2/layout/IconVerticalSolidList"/>
    <dgm:cxn modelId="{FA4E2FC5-0188-49FE-878C-589B41367681}" type="presParOf" srcId="{3D0ADBC0-3F95-47B3-9068-99B57EA3F5C8}" destId="{8B61A126-8530-47AB-8F29-17DD787012E0}" srcOrd="1" destOrd="0" presId="urn:microsoft.com/office/officeart/2018/2/layout/IconVerticalSolidList"/>
    <dgm:cxn modelId="{DDD58D1B-E43B-44FB-A816-F441EE31F524}" type="presParOf" srcId="{3D0ADBC0-3F95-47B3-9068-99B57EA3F5C8}" destId="{2FE3B882-1C6E-482F-9A6A-81ADB75A5966}" srcOrd="2" destOrd="0" presId="urn:microsoft.com/office/officeart/2018/2/layout/IconVerticalSolidList"/>
    <dgm:cxn modelId="{32394F60-CEC3-4F48-8428-A0E958DAE064}" type="presParOf" srcId="{3D0ADBC0-3F95-47B3-9068-99B57EA3F5C8}" destId="{5354F392-2850-4016-8699-88C7399F0DD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BBB433-C83D-4CF4-83CC-6F19002F3C47}">
      <dsp:nvSpPr>
        <dsp:cNvPr id="0" name=""/>
        <dsp:cNvSpPr/>
      </dsp:nvSpPr>
      <dsp:spPr>
        <a:xfrm>
          <a:off x="6892" y="1714699"/>
          <a:ext cx="1031476" cy="103147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938D1C-84DA-4339-8550-10DCAA5BDD9B}">
      <dsp:nvSpPr>
        <dsp:cNvPr id="0" name=""/>
        <dsp:cNvSpPr/>
      </dsp:nvSpPr>
      <dsp:spPr>
        <a:xfrm>
          <a:off x="223502" y="1931309"/>
          <a:ext cx="598256" cy="5982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2613E6-13E3-4323-AF81-DA2F45BA5AB8}">
      <dsp:nvSpPr>
        <dsp:cNvPr id="0" name=""/>
        <dsp:cNvSpPr/>
      </dsp:nvSpPr>
      <dsp:spPr>
        <a:xfrm>
          <a:off x="1259399" y="1714699"/>
          <a:ext cx="2431336" cy="1031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a:t>
          </a:r>
          <a:r>
            <a:rPr lang="en-US" sz="1600" kern="1200"/>
            <a:t>Churn is our predictive variable of character datatype in the form of “Yes” and “No”. We have converted it into “1” and “0” as it’s easier for us to use it in our models.</a:t>
          </a:r>
          <a:endParaRPr lang="en-US" sz="1200" kern="1200"/>
        </a:p>
      </dsp:txBody>
      <dsp:txXfrm>
        <a:off x="1259399" y="1714699"/>
        <a:ext cx="2431336" cy="1031476"/>
      </dsp:txXfrm>
    </dsp:sp>
    <dsp:sp modelId="{8F1253AE-0772-4CF4-A3B2-AD174D22BA90}">
      <dsp:nvSpPr>
        <dsp:cNvPr id="0" name=""/>
        <dsp:cNvSpPr/>
      </dsp:nvSpPr>
      <dsp:spPr>
        <a:xfrm>
          <a:off x="4114378" y="1714699"/>
          <a:ext cx="1031476" cy="103147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86F21B-3B4D-4B42-8B0C-86CC1B2D6C32}">
      <dsp:nvSpPr>
        <dsp:cNvPr id="0" name=""/>
        <dsp:cNvSpPr/>
      </dsp:nvSpPr>
      <dsp:spPr>
        <a:xfrm>
          <a:off x="4330988" y="1931309"/>
          <a:ext cx="598256" cy="5982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ECF390-40FC-4F52-83DD-76D00A52286E}">
      <dsp:nvSpPr>
        <dsp:cNvPr id="0" name=""/>
        <dsp:cNvSpPr/>
      </dsp:nvSpPr>
      <dsp:spPr>
        <a:xfrm>
          <a:off x="5366885" y="1714699"/>
          <a:ext cx="2431336" cy="1031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a:t>•Our main goal is to predict whether the customers with our telecom provider T-Mobile will churn or not and what are the main reasons for them to churn.</a:t>
          </a:r>
        </a:p>
      </dsp:txBody>
      <dsp:txXfrm>
        <a:off x="5366885" y="1714699"/>
        <a:ext cx="2431336" cy="1031476"/>
      </dsp:txXfrm>
    </dsp:sp>
    <dsp:sp modelId="{BD24C9AB-5609-4A02-B1CD-6F4E52983F53}">
      <dsp:nvSpPr>
        <dsp:cNvPr id="0" name=""/>
        <dsp:cNvSpPr/>
      </dsp:nvSpPr>
      <dsp:spPr>
        <a:xfrm>
          <a:off x="8221863" y="1714699"/>
          <a:ext cx="1031476" cy="1031476"/>
        </a:xfrm>
        <a:prstGeom prst="ellipse">
          <a:avLst/>
        </a:prstGeom>
        <a:solidFill>
          <a:schemeClr val="dk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0F8A40-65C6-4BBC-8458-E81DDE927F24}">
      <dsp:nvSpPr>
        <dsp:cNvPr id="0" name=""/>
        <dsp:cNvSpPr/>
      </dsp:nvSpPr>
      <dsp:spPr>
        <a:xfrm>
          <a:off x="8438473" y="1931309"/>
          <a:ext cx="598256" cy="5982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89295CE-A792-4178-BEAC-9033893D7F3B}">
      <dsp:nvSpPr>
        <dsp:cNvPr id="0" name=""/>
        <dsp:cNvSpPr/>
      </dsp:nvSpPr>
      <dsp:spPr>
        <a:xfrm>
          <a:off x="9474370" y="1714699"/>
          <a:ext cx="2431336" cy="1031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kern="1200"/>
            <a:t>•</a:t>
          </a:r>
          <a:r>
            <a:rPr lang="en-US" sz="1600" kern="1200"/>
            <a:t>Our main aim is to get a predictive model which is the most effective taking into consideration the monthly revenue lost due to the customers churning and the promotional cost required to make them stay.</a:t>
          </a:r>
          <a:endParaRPr lang="en-US" sz="1200" kern="1200"/>
        </a:p>
      </dsp:txBody>
      <dsp:txXfrm>
        <a:off x="9474370" y="1714699"/>
        <a:ext cx="2431336" cy="10314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A5C25C-724D-4678-B2F4-87A44A422E82}">
      <dsp:nvSpPr>
        <dsp:cNvPr id="0" name=""/>
        <dsp:cNvSpPr/>
      </dsp:nvSpPr>
      <dsp:spPr>
        <a:xfrm>
          <a:off x="0" y="2442"/>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8FDE07-14F4-4966-884A-146D4A4D54E4}">
      <dsp:nvSpPr>
        <dsp:cNvPr id="0" name=""/>
        <dsp:cNvSpPr/>
      </dsp:nvSpPr>
      <dsp:spPr>
        <a:xfrm>
          <a:off x="374497" y="280994"/>
          <a:ext cx="680904" cy="680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E75FE2-FEAC-4C3F-AB4D-2F45E1B2C85E}">
      <dsp:nvSpPr>
        <dsp:cNvPr id="0" name=""/>
        <dsp:cNvSpPr/>
      </dsp:nvSpPr>
      <dsp:spPr>
        <a:xfrm>
          <a:off x="1429899" y="2442"/>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666750">
            <a:lnSpc>
              <a:spcPct val="100000"/>
            </a:lnSpc>
            <a:spcBef>
              <a:spcPct val="0"/>
            </a:spcBef>
            <a:spcAft>
              <a:spcPct val="35000"/>
            </a:spcAft>
            <a:buNone/>
          </a:pPr>
          <a:r>
            <a:rPr lang="en-US" sz="1500" b="0" i="0" kern="1200"/>
            <a:t>Upgrading customer's equipment with a lock-in of more than 365 days  :  Target using Email Marketing</a:t>
          </a:r>
          <a:endParaRPr lang="en-US" sz="1500" kern="1200"/>
        </a:p>
      </dsp:txBody>
      <dsp:txXfrm>
        <a:off x="1429899" y="2442"/>
        <a:ext cx="5083704" cy="1238008"/>
      </dsp:txXfrm>
    </dsp:sp>
    <dsp:sp modelId="{8D14A442-DCCE-4DC5-9AA3-DBE2A37E2153}">
      <dsp:nvSpPr>
        <dsp:cNvPr id="0" name=""/>
        <dsp:cNvSpPr/>
      </dsp:nvSpPr>
      <dsp:spPr>
        <a:xfrm>
          <a:off x="0" y="1549953"/>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7F5EC0-68A6-47EE-9F9D-B7E35AFB873C}">
      <dsp:nvSpPr>
        <dsp:cNvPr id="0" name=""/>
        <dsp:cNvSpPr/>
      </dsp:nvSpPr>
      <dsp:spPr>
        <a:xfrm>
          <a:off x="374497" y="1828505"/>
          <a:ext cx="680904" cy="680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83F04E-081D-46D8-8DA8-78E708C0B659}">
      <dsp:nvSpPr>
        <dsp:cNvPr id="0" name=""/>
        <dsp:cNvSpPr/>
      </dsp:nvSpPr>
      <dsp:spPr>
        <a:xfrm>
          <a:off x="1429899" y="1549953"/>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666750">
            <a:lnSpc>
              <a:spcPct val="100000"/>
            </a:lnSpc>
            <a:spcBef>
              <a:spcPct val="0"/>
            </a:spcBef>
            <a:spcAft>
              <a:spcPct val="35000"/>
            </a:spcAft>
            <a:buNone/>
          </a:pPr>
          <a:r>
            <a:rPr lang="en-US" sz="1500" b="0" i="0" kern="1200"/>
            <a:t>Special Low Usage Plans for Users who are likely to churn due to high monthly recurring charge : Retention Calls, Email Marketing</a:t>
          </a:r>
          <a:endParaRPr lang="en-US" sz="1500" kern="1200"/>
        </a:p>
      </dsp:txBody>
      <dsp:txXfrm>
        <a:off x="1429899" y="1549953"/>
        <a:ext cx="5083704" cy="1238008"/>
      </dsp:txXfrm>
    </dsp:sp>
    <dsp:sp modelId="{91D06327-E3D5-439E-8A78-FC2F762A91EE}">
      <dsp:nvSpPr>
        <dsp:cNvPr id="0" name=""/>
        <dsp:cNvSpPr/>
      </dsp:nvSpPr>
      <dsp:spPr>
        <a:xfrm>
          <a:off x="0" y="309746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168770-F14A-411A-8DDE-E2BDEE22EE18}">
      <dsp:nvSpPr>
        <dsp:cNvPr id="0" name=""/>
        <dsp:cNvSpPr/>
      </dsp:nvSpPr>
      <dsp:spPr>
        <a:xfrm>
          <a:off x="374497" y="3376015"/>
          <a:ext cx="680904" cy="680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3E6774-A52F-41A4-8F57-9DCDE17ABBF9}">
      <dsp:nvSpPr>
        <dsp:cNvPr id="0" name=""/>
        <dsp:cNvSpPr/>
      </dsp:nvSpPr>
      <dsp:spPr>
        <a:xfrm>
          <a:off x="1429899" y="309746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666750">
            <a:lnSpc>
              <a:spcPct val="100000"/>
            </a:lnSpc>
            <a:spcBef>
              <a:spcPct val="0"/>
            </a:spcBef>
            <a:spcAft>
              <a:spcPct val="35000"/>
            </a:spcAft>
            <a:buNone/>
          </a:pPr>
          <a:r>
            <a:rPr lang="en-US" sz="1500" b="0" i="0" kern="1200"/>
            <a:t>Reward customers on the basis of their loyalty. Provide annual credits for every additional year and provide premium services</a:t>
          </a:r>
          <a:endParaRPr lang="en-US" sz="1500" kern="1200"/>
        </a:p>
      </dsp:txBody>
      <dsp:txXfrm>
        <a:off x="1429899" y="3097464"/>
        <a:ext cx="5083704" cy="1238008"/>
      </dsp:txXfrm>
    </dsp:sp>
    <dsp:sp modelId="{77A584D1-7183-4BEE-8591-EA5E8E44FAB7}">
      <dsp:nvSpPr>
        <dsp:cNvPr id="0" name=""/>
        <dsp:cNvSpPr/>
      </dsp:nvSpPr>
      <dsp:spPr>
        <a:xfrm>
          <a:off x="0" y="4644974"/>
          <a:ext cx="6513603" cy="123800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61A126-8530-47AB-8F29-17DD787012E0}">
      <dsp:nvSpPr>
        <dsp:cNvPr id="0" name=""/>
        <dsp:cNvSpPr/>
      </dsp:nvSpPr>
      <dsp:spPr>
        <a:xfrm>
          <a:off x="374497" y="4923526"/>
          <a:ext cx="680904" cy="680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54F392-2850-4016-8699-88C7399F0DD1}">
      <dsp:nvSpPr>
        <dsp:cNvPr id="0" name=""/>
        <dsp:cNvSpPr/>
      </dsp:nvSpPr>
      <dsp:spPr>
        <a:xfrm>
          <a:off x="1429899" y="4644974"/>
          <a:ext cx="5083704" cy="1238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023" tIns="131023" rIns="131023" bIns="131023" numCol="1" spcCol="1270" anchor="ctr" anchorCtr="0">
          <a:noAutofit/>
        </a:bodyPr>
        <a:lstStyle/>
        <a:p>
          <a:pPr marL="0" lvl="0" indent="0" algn="l" defTabSz="666750">
            <a:lnSpc>
              <a:spcPct val="100000"/>
            </a:lnSpc>
            <a:spcBef>
              <a:spcPct val="0"/>
            </a:spcBef>
            <a:spcAft>
              <a:spcPct val="35000"/>
            </a:spcAft>
            <a:buNone/>
          </a:pPr>
          <a:r>
            <a:rPr lang="en-US" sz="1500" b="0" i="0" kern="1200"/>
            <a:t>Target customers, who will likely churn through website promotion pop-up, push notifications and in-app notifications. Eg- Low Monthly Minutes Usage Customer be targeted through push notification offers</a:t>
          </a:r>
          <a:endParaRPr lang="en-US" sz="1500" kern="1200"/>
        </a:p>
      </dsp:txBody>
      <dsp:txXfrm>
        <a:off x="1429899" y="4644974"/>
        <a:ext cx="5083704" cy="123800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8CB55-5BE1-474B-8A31-4EF9846DA049}" type="datetimeFigureOut">
              <a:rPr lang="en-US" smtClean="0"/>
              <a:t>5/3/2022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B73A2-4D70-6F4F-B4BE-A50F0A6F0DD4}" type="slidenum">
              <a:rPr lang="en-US" smtClean="0"/>
              <a:t>‹#›</a:t>
            </a:fld>
            <a:endParaRPr lang="en-US"/>
          </a:p>
        </p:txBody>
      </p:sp>
    </p:spTree>
    <p:extLst>
      <p:ext uri="{BB962C8B-B14F-4D97-AF65-F5344CB8AC3E}">
        <p14:creationId xmlns:p14="http://schemas.microsoft.com/office/powerpoint/2010/main" val="19695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B98AFB-CB0D-4DFE-87B9-B4B0D0DE73CD}" type="slidenum">
              <a:rPr lang="en-US" smtClean="0"/>
              <a:t>3</a:t>
            </a:fld>
            <a:endParaRPr lang="en-US"/>
          </a:p>
        </p:txBody>
      </p:sp>
    </p:spTree>
    <p:extLst>
      <p:ext uri="{BB962C8B-B14F-4D97-AF65-F5344CB8AC3E}">
        <p14:creationId xmlns:p14="http://schemas.microsoft.com/office/powerpoint/2010/main" val="1715693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7B73A2-4D70-6F4F-B4BE-A50F0A6F0DD4}" type="slidenum">
              <a:rPr lang="en-US" smtClean="0"/>
              <a:t>7</a:t>
            </a:fld>
            <a:endParaRPr lang="en-US"/>
          </a:p>
        </p:txBody>
      </p:sp>
    </p:spTree>
    <p:extLst>
      <p:ext uri="{BB962C8B-B14F-4D97-AF65-F5344CB8AC3E}">
        <p14:creationId xmlns:p14="http://schemas.microsoft.com/office/powerpoint/2010/main" val="3367914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Slide Number Placeholder 3"/>
          <p:cNvSpPr>
            <a:spLocks noGrp="1"/>
          </p:cNvSpPr>
          <p:nvPr>
            <p:ph type="sldNum" sz="quarter" idx="5"/>
          </p:nvPr>
        </p:nvSpPr>
        <p:spPr/>
        <p:txBody>
          <a:bodyPr/>
          <a:lstStyle/>
          <a:p>
            <a:fld id="{6BB98AFB-CB0D-4DFE-87B9-B4B0D0DE73CD}" type="slidenum">
              <a:rPr lang="en-US"/>
              <a:t>10</a:t>
            </a:fld>
            <a:endParaRPr lang="en-US"/>
          </a:p>
        </p:txBody>
      </p:sp>
    </p:spTree>
    <p:extLst>
      <p:ext uri="{BB962C8B-B14F-4D97-AF65-F5344CB8AC3E}">
        <p14:creationId xmlns:p14="http://schemas.microsoft.com/office/powerpoint/2010/main" val="3181834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7B73A2-4D70-6F4F-B4BE-A50F0A6F0DD4}" type="slidenum">
              <a:rPr lang="en-US" smtClean="0"/>
              <a:t>11</a:t>
            </a:fld>
            <a:endParaRPr lang="en-US"/>
          </a:p>
        </p:txBody>
      </p:sp>
    </p:spTree>
    <p:extLst>
      <p:ext uri="{BB962C8B-B14F-4D97-AF65-F5344CB8AC3E}">
        <p14:creationId xmlns:p14="http://schemas.microsoft.com/office/powerpoint/2010/main" val="4037755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7B73A2-4D70-6F4F-B4BE-A50F0A6F0DD4}" type="slidenum">
              <a:rPr lang="en-US" smtClean="0"/>
              <a:t>13</a:t>
            </a:fld>
            <a:endParaRPr lang="en-US"/>
          </a:p>
        </p:txBody>
      </p:sp>
    </p:spTree>
    <p:extLst>
      <p:ext uri="{BB962C8B-B14F-4D97-AF65-F5344CB8AC3E}">
        <p14:creationId xmlns:p14="http://schemas.microsoft.com/office/powerpoint/2010/main" val="583013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7B73A2-4D70-6F4F-B4BE-A50F0A6F0DD4}" type="slidenum">
              <a:rPr lang="en-US" smtClean="0"/>
              <a:t>30</a:t>
            </a:fld>
            <a:endParaRPr lang="en-US"/>
          </a:p>
        </p:txBody>
      </p:sp>
    </p:spTree>
    <p:extLst>
      <p:ext uri="{BB962C8B-B14F-4D97-AF65-F5344CB8AC3E}">
        <p14:creationId xmlns:p14="http://schemas.microsoft.com/office/powerpoint/2010/main" val="532157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55261-5C5E-D546-BEB5-C33F6C24AB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A9FBD2-577C-44F2-A752-4689181651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81B84F-38DE-116D-7E1D-476A2E845D1C}"/>
              </a:ext>
            </a:extLst>
          </p:cNvPr>
          <p:cNvSpPr>
            <a:spLocks noGrp="1"/>
          </p:cNvSpPr>
          <p:nvPr>
            <p:ph type="dt" sz="half" idx="10"/>
          </p:nvPr>
        </p:nvSpPr>
        <p:spPr/>
        <p:txBody>
          <a:bodyPr/>
          <a:lstStyle/>
          <a:p>
            <a:fld id="{E4AF4BDF-479B-9441-9F81-0C8662A323F9}" type="datetimeFigureOut">
              <a:rPr lang="en-US" smtClean="0"/>
              <a:t>5/3/2022</a:t>
            </a:fld>
            <a:endParaRPr lang="en-US"/>
          </a:p>
        </p:txBody>
      </p:sp>
      <p:sp>
        <p:nvSpPr>
          <p:cNvPr id="5" name="Footer Placeholder 4">
            <a:extLst>
              <a:ext uri="{FF2B5EF4-FFF2-40B4-BE49-F238E27FC236}">
                <a16:creationId xmlns:a16="http://schemas.microsoft.com/office/drawing/2014/main" id="{4A981F56-B0E4-07EE-7669-0708497B81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EC0DF-3372-E755-F509-5ACA6B8DC38B}"/>
              </a:ext>
            </a:extLst>
          </p:cNvPr>
          <p:cNvSpPr>
            <a:spLocks noGrp="1"/>
          </p:cNvSpPr>
          <p:nvPr>
            <p:ph type="sldNum" sz="quarter" idx="12"/>
          </p:nvPr>
        </p:nvSpPr>
        <p:spPr/>
        <p:txBody>
          <a:bodyPr/>
          <a:lstStyle/>
          <a:p>
            <a:fld id="{09C5E649-6C86-0741-AAEA-BD304413FA8D}" type="slidenum">
              <a:rPr lang="en-US" smtClean="0"/>
              <a:t>‹#›</a:t>
            </a:fld>
            <a:endParaRPr lang="en-US"/>
          </a:p>
        </p:txBody>
      </p:sp>
    </p:spTree>
    <p:extLst>
      <p:ext uri="{BB962C8B-B14F-4D97-AF65-F5344CB8AC3E}">
        <p14:creationId xmlns:p14="http://schemas.microsoft.com/office/powerpoint/2010/main" val="16453829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1999D-EF25-EEBB-FE9E-F82C7EA2CFF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F78B46C-7718-FF4B-F279-36DED012D8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8DCB3-F498-3971-C4B0-D935394B95F9}"/>
              </a:ext>
            </a:extLst>
          </p:cNvPr>
          <p:cNvSpPr>
            <a:spLocks noGrp="1"/>
          </p:cNvSpPr>
          <p:nvPr>
            <p:ph type="dt" sz="half" idx="10"/>
          </p:nvPr>
        </p:nvSpPr>
        <p:spPr/>
        <p:txBody>
          <a:bodyPr/>
          <a:lstStyle/>
          <a:p>
            <a:fld id="{E4AF4BDF-479B-9441-9F81-0C8662A323F9}" type="datetimeFigureOut">
              <a:rPr lang="en-US" smtClean="0"/>
              <a:t>5/3/2022</a:t>
            </a:fld>
            <a:endParaRPr lang="en-US"/>
          </a:p>
        </p:txBody>
      </p:sp>
      <p:sp>
        <p:nvSpPr>
          <p:cNvPr id="5" name="Footer Placeholder 4">
            <a:extLst>
              <a:ext uri="{FF2B5EF4-FFF2-40B4-BE49-F238E27FC236}">
                <a16:creationId xmlns:a16="http://schemas.microsoft.com/office/drawing/2014/main" id="{2D7C995B-6B38-8EED-A663-422BA43A4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F93B1-7C4B-FE5E-6ABA-C1CDCF4E8892}"/>
              </a:ext>
            </a:extLst>
          </p:cNvPr>
          <p:cNvSpPr>
            <a:spLocks noGrp="1"/>
          </p:cNvSpPr>
          <p:nvPr>
            <p:ph type="sldNum" sz="quarter" idx="12"/>
          </p:nvPr>
        </p:nvSpPr>
        <p:spPr/>
        <p:txBody>
          <a:bodyPr/>
          <a:lstStyle/>
          <a:p>
            <a:fld id="{09C5E649-6C86-0741-AAEA-BD304413FA8D}" type="slidenum">
              <a:rPr lang="en-US" smtClean="0"/>
              <a:t>‹#›</a:t>
            </a:fld>
            <a:endParaRPr lang="en-US"/>
          </a:p>
        </p:txBody>
      </p:sp>
    </p:spTree>
    <p:extLst>
      <p:ext uri="{BB962C8B-B14F-4D97-AF65-F5344CB8AC3E}">
        <p14:creationId xmlns:p14="http://schemas.microsoft.com/office/powerpoint/2010/main" val="29553303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168771-25D3-4A0C-FDFB-94594D245E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8DD6D1-BCDB-C06E-1F0B-113C806726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96AA83-80E6-4636-1325-6A7D90030469}"/>
              </a:ext>
            </a:extLst>
          </p:cNvPr>
          <p:cNvSpPr>
            <a:spLocks noGrp="1"/>
          </p:cNvSpPr>
          <p:nvPr>
            <p:ph type="dt" sz="half" idx="10"/>
          </p:nvPr>
        </p:nvSpPr>
        <p:spPr/>
        <p:txBody>
          <a:bodyPr/>
          <a:lstStyle/>
          <a:p>
            <a:fld id="{E4AF4BDF-479B-9441-9F81-0C8662A323F9}" type="datetimeFigureOut">
              <a:rPr lang="en-US" smtClean="0"/>
              <a:t>5/3/2022</a:t>
            </a:fld>
            <a:endParaRPr lang="en-US"/>
          </a:p>
        </p:txBody>
      </p:sp>
      <p:sp>
        <p:nvSpPr>
          <p:cNvPr id="5" name="Footer Placeholder 4">
            <a:extLst>
              <a:ext uri="{FF2B5EF4-FFF2-40B4-BE49-F238E27FC236}">
                <a16:creationId xmlns:a16="http://schemas.microsoft.com/office/drawing/2014/main" id="{E16D0614-D374-1EC8-6616-289DDC9A37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AC90BE-252C-65EC-0A79-C163CB9F3B2D}"/>
              </a:ext>
            </a:extLst>
          </p:cNvPr>
          <p:cNvSpPr>
            <a:spLocks noGrp="1"/>
          </p:cNvSpPr>
          <p:nvPr>
            <p:ph type="sldNum" sz="quarter" idx="12"/>
          </p:nvPr>
        </p:nvSpPr>
        <p:spPr/>
        <p:txBody>
          <a:bodyPr/>
          <a:lstStyle/>
          <a:p>
            <a:fld id="{09C5E649-6C86-0741-AAEA-BD304413FA8D}" type="slidenum">
              <a:rPr lang="en-US" smtClean="0"/>
              <a:t>‹#›</a:t>
            </a:fld>
            <a:endParaRPr lang="en-US"/>
          </a:p>
        </p:txBody>
      </p:sp>
    </p:spTree>
    <p:extLst>
      <p:ext uri="{BB962C8B-B14F-4D97-AF65-F5344CB8AC3E}">
        <p14:creationId xmlns:p14="http://schemas.microsoft.com/office/powerpoint/2010/main" val="15965581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0E2A4-0759-31F4-A0F2-E88160A121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F6902F-192B-BEB0-6FFF-34DB2D2DC6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A8BB349-157A-BAF5-A0D7-67FC011EA6FF}"/>
              </a:ext>
            </a:extLst>
          </p:cNvPr>
          <p:cNvSpPr>
            <a:spLocks noGrp="1"/>
          </p:cNvSpPr>
          <p:nvPr>
            <p:ph type="dt" sz="half" idx="10"/>
          </p:nvPr>
        </p:nvSpPr>
        <p:spPr/>
        <p:txBody>
          <a:bodyPr/>
          <a:lstStyle/>
          <a:p>
            <a:fld id="{E4AF4BDF-479B-9441-9F81-0C8662A323F9}" type="datetimeFigureOut">
              <a:rPr lang="en-US" smtClean="0"/>
              <a:t>5/3/2022</a:t>
            </a:fld>
            <a:endParaRPr lang="en-US"/>
          </a:p>
        </p:txBody>
      </p:sp>
      <p:sp>
        <p:nvSpPr>
          <p:cNvPr id="5" name="Footer Placeholder 4">
            <a:extLst>
              <a:ext uri="{FF2B5EF4-FFF2-40B4-BE49-F238E27FC236}">
                <a16:creationId xmlns:a16="http://schemas.microsoft.com/office/drawing/2014/main" id="{B2EB7DE7-7B33-210C-C8BD-554E877AC6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3B229-D870-4925-EA37-CB30281412B6}"/>
              </a:ext>
            </a:extLst>
          </p:cNvPr>
          <p:cNvSpPr>
            <a:spLocks noGrp="1"/>
          </p:cNvSpPr>
          <p:nvPr>
            <p:ph type="sldNum" sz="quarter" idx="12"/>
          </p:nvPr>
        </p:nvSpPr>
        <p:spPr/>
        <p:txBody>
          <a:bodyPr/>
          <a:lstStyle/>
          <a:p>
            <a:fld id="{09C5E649-6C86-0741-AAEA-BD304413FA8D}" type="slidenum">
              <a:rPr lang="en-US" smtClean="0"/>
              <a:t>‹#›</a:t>
            </a:fld>
            <a:endParaRPr lang="en-US"/>
          </a:p>
        </p:txBody>
      </p:sp>
    </p:spTree>
    <p:extLst>
      <p:ext uri="{BB962C8B-B14F-4D97-AF65-F5344CB8AC3E}">
        <p14:creationId xmlns:p14="http://schemas.microsoft.com/office/powerpoint/2010/main" val="2274404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8D853-DDE1-22A5-F5B3-7A319D09771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96B3DF-61C3-94CF-C619-5D8E0E27F7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0E2575-D22D-7B8F-23B3-EEE98CDC9E7A}"/>
              </a:ext>
            </a:extLst>
          </p:cNvPr>
          <p:cNvSpPr>
            <a:spLocks noGrp="1"/>
          </p:cNvSpPr>
          <p:nvPr>
            <p:ph type="dt" sz="half" idx="10"/>
          </p:nvPr>
        </p:nvSpPr>
        <p:spPr/>
        <p:txBody>
          <a:bodyPr/>
          <a:lstStyle/>
          <a:p>
            <a:fld id="{E4AF4BDF-479B-9441-9F81-0C8662A323F9}" type="datetimeFigureOut">
              <a:rPr lang="en-US" smtClean="0"/>
              <a:t>5/3/2022</a:t>
            </a:fld>
            <a:endParaRPr lang="en-US"/>
          </a:p>
        </p:txBody>
      </p:sp>
      <p:sp>
        <p:nvSpPr>
          <p:cNvPr id="5" name="Footer Placeholder 4">
            <a:extLst>
              <a:ext uri="{FF2B5EF4-FFF2-40B4-BE49-F238E27FC236}">
                <a16:creationId xmlns:a16="http://schemas.microsoft.com/office/drawing/2014/main" id="{B8D838A3-E393-556D-6BEF-A962784EFF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6EFF6A-FCEE-4391-B5CF-494A91102215}"/>
              </a:ext>
            </a:extLst>
          </p:cNvPr>
          <p:cNvSpPr>
            <a:spLocks noGrp="1"/>
          </p:cNvSpPr>
          <p:nvPr>
            <p:ph type="sldNum" sz="quarter" idx="12"/>
          </p:nvPr>
        </p:nvSpPr>
        <p:spPr/>
        <p:txBody>
          <a:bodyPr/>
          <a:lstStyle/>
          <a:p>
            <a:fld id="{09C5E649-6C86-0741-AAEA-BD304413FA8D}" type="slidenum">
              <a:rPr lang="en-US" smtClean="0"/>
              <a:t>‹#›</a:t>
            </a:fld>
            <a:endParaRPr lang="en-US"/>
          </a:p>
        </p:txBody>
      </p:sp>
    </p:spTree>
    <p:extLst>
      <p:ext uri="{BB962C8B-B14F-4D97-AF65-F5344CB8AC3E}">
        <p14:creationId xmlns:p14="http://schemas.microsoft.com/office/powerpoint/2010/main" val="2334543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BA106-815C-1BFF-1FBE-3FCA42BA7F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78820D-7701-17E4-C544-6441BE56A89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ADF7FE7-9039-A1D8-1F61-F0257F302C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93832C5-E9C1-083E-CC24-BE975E1C88BC}"/>
              </a:ext>
            </a:extLst>
          </p:cNvPr>
          <p:cNvSpPr>
            <a:spLocks noGrp="1"/>
          </p:cNvSpPr>
          <p:nvPr>
            <p:ph type="dt" sz="half" idx="10"/>
          </p:nvPr>
        </p:nvSpPr>
        <p:spPr/>
        <p:txBody>
          <a:bodyPr/>
          <a:lstStyle/>
          <a:p>
            <a:fld id="{E4AF4BDF-479B-9441-9F81-0C8662A323F9}" type="datetimeFigureOut">
              <a:rPr lang="en-US" smtClean="0"/>
              <a:t>5/3/2022</a:t>
            </a:fld>
            <a:endParaRPr lang="en-US"/>
          </a:p>
        </p:txBody>
      </p:sp>
      <p:sp>
        <p:nvSpPr>
          <p:cNvPr id="6" name="Footer Placeholder 5">
            <a:extLst>
              <a:ext uri="{FF2B5EF4-FFF2-40B4-BE49-F238E27FC236}">
                <a16:creationId xmlns:a16="http://schemas.microsoft.com/office/drawing/2014/main" id="{BEB5C750-BE97-1537-CB5C-F949FE897C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A75D30-B44D-78E8-5029-959B029782DD}"/>
              </a:ext>
            </a:extLst>
          </p:cNvPr>
          <p:cNvSpPr>
            <a:spLocks noGrp="1"/>
          </p:cNvSpPr>
          <p:nvPr>
            <p:ph type="sldNum" sz="quarter" idx="12"/>
          </p:nvPr>
        </p:nvSpPr>
        <p:spPr/>
        <p:txBody>
          <a:bodyPr/>
          <a:lstStyle/>
          <a:p>
            <a:fld id="{09C5E649-6C86-0741-AAEA-BD304413FA8D}" type="slidenum">
              <a:rPr lang="en-US" smtClean="0"/>
              <a:t>‹#›</a:t>
            </a:fld>
            <a:endParaRPr lang="en-US"/>
          </a:p>
        </p:txBody>
      </p:sp>
    </p:spTree>
    <p:extLst>
      <p:ext uri="{BB962C8B-B14F-4D97-AF65-F5344CB8AC3E}">
        <p14:creationId xmlns:p14="http://schemas.microsoft.com/office/powerpoint/2010/main" val="1735410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B05BE-8AA1-6408-2DDA-D9309B1F79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F06650-3EF4-A04C-7DA5-D866F621FD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7387D9-2290-3346-FFAA-47199DE78A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E4064C-1ADD-3608-8DCC-BB184AF199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9208CD-E487-FEE9-25EB-1DD983FCE5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539146-8DDF-2E01-15B7-BA480EA59349}"/>
              </a:ext>
            </a:extLst>
          </p:cNvPr>
          <p:cNvSpPr>
            <a:spLocks noGrp="1"/>
          </p:cNvSpPr>
          <p:nvPr>
            <p:ph type="dt" sz="half" idx="10"/>
          </p:nvPr>
        </p:nvSpPr>
        <p:spPr/>
        <p:txBody>
          <a:bodyPr/>
          <a:lstStyle/>
          <a:p>
            <a:fld id="{E4AF4BDF-479B-9441-9F81-0C8662A323F9}" type="datetimeFigureOut">
              <a:rPr lang="en-US" smtClean="0"/>
              <a:t>5/3/2022</a:t>
            </a:fld>
            <a:endParaRPr lang="en-US"/>
          </a:p>
        </p:txBody>
      </p:sp>
      <p:sp>
        <p:nvSpPr>
          <p:cNvPr id="8" name="Footer Placeholder 7">
            <a:extLst>
              <a:ext uri="{FF2B5EF4-FFF2-40B4-BE49-F238E27FC236}">
                <a16:creationId xmlns:a16="http://schemas.microsoft.com/office/drawing/2014/main" id="{D51914E2-DBEA-4B12-B95D-143D8FE57F1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DC60E6-5028-4E95-E3AB-32D4AD47A776}"/>
              </a:ext>
            </a:extLst>
          </p:cNvPr>
          <p:cNvSpPr>
            <a:spLocks noGrp="1"/>
          </p:cNvSpPr>
          <p:nvPr>
            <p:ph type="sldNum" sz="quarter" idx="12"/>
          </p:nvPr>
        </p:nvSpPr>
        <p:spPr/>
        <p:txBody>
          <a:bodyPr/>
          <a:lstStyle/>
          <a:p>
            <a:fld id="{09C5E649-6C86-0741-AAEA-BD304413FA8D}" type="slidenum">
              <a:rPr lang="en-US" smtClean="0"/>
              <a:t>‹#›</a:t>
            </a:fld>
            <a:endParaRPr lang="en-US"/>
          </a:p>
        </p:txBody>
      </p:sp>
    </p:spTree>
    <p:extLst>
      <p:ext uri="{BB962C8B-B14F-4D97-AF65-F5344CB8AC3E}">
        <p14:creationId xmlns:p14="http://schemas.microsoft.com/office/powerpoint/2010/main" val="3850122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CD6F-34A7-7127-D672-A7938F47C4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DBD44F-FF8E-1B23-78CA-1592A11FB318}"/>
              </a:ext>
            </a:extLst>
          </p:cNvPr>
          <p:cNvSpPr>
            <a:spLocks noGrp="1"/>
          </p:cNvSpPr>
          <p:nvPr>
            <p:ph type="dt" sz="half" idx="10"/>
          </p:nvPr>
        </p:nvSpPr>
        <p:spPr/>
        <p:txBody>
          <a:bodyPr/>
          <a:lstStyle/>
          <a:p>
            <a:fld id="{E4AF4BDF-479B-9441-9F81-0C8662A323F9}" type="datetimeFigureOut">
              <a:rPr lang="en-US" smtClean="0"/>
              <a:t>5/3/2022</a:t>
            </a:fld>
            <a:endParaRPr lang="en-US"/>
          </a:p>
        </p:txBody>
      </p:sp>
      <p:sp>
        <p:nvSpPr>
          <p:cNvPr id="4" name="Footer Placeholder 3">
            <a:extLst>
              <a:ext uri="{FF2B5EF4-FFF2-40B4-BE49-F238E27FC236}">
                <a16:creationId xmlns:a16="http://schemas.microsoft.com/office/drawing/2014/main" id="{D5FA6F76-60A0-4659-460F-29D291619F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B5EECE-0A3A-F883-6CED-EFF982588409}"/>
              </a:ext>
            </a:extLst>
          </p:cNvPr>
          <p:cNvSpPr>
            <a:spLocks noGrp="1"/>
          </p:cNvSpPr>
          <p:nvPr>
            <p:ph type="sldNum" sz="quarter" idx="12"/>
          </p:nvPr>
        </p:nvSpPr>
        <p:spPr/>
        <p:txBody>
          <a:bodyPr/>
          <a:lstStyle/>
          <a:p>
            <a:fld id="{09C5E649-6C86-0741-AAEA-BD304413FA8D}" type="slidenum">
              <a:rPr lang="en-US" smtClean="0"/>
              <a:t>‹#›</a:t>
            </a:fld>
            <a:endParaRPr lang="en-US"/>
          </a:p>
        </p:txBody>
      </p:sp>
    </p:spTree>
    <p:extLst>
      <p:ext uri="{BB962C8B-B14F-4D97-AF65-F5344CB8AC3E}">
        <p14:creationId xmlns:p14="http://schemas.microsoft.com/office/powerpoint/2010/main" val="3601352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46DA3F-8F7B-DE67-49EA-DF7EB6E96EFA}"/>
              </a:ext>
            </a:extLst>
          </p:cNvPr>
          <p:cNvSpPr>
            <a:spLocks noGrp="1"/>
          </p:cNvSpPr>
          <p:nvPr>
            <p:ph type="dt" sz="half" idx="10"/>
          </p:nvPr>
        </p:nvSpPr>
        <p:spPr/>
        <p:txBody>
          <a:bodyPr/>
          <a:lstStyle/>
          <a:p>
            <a:fld id="{E4AF4BDF-479B-9441-9F81-0C8662A323F9}" type="datetimeFigureOut">
              <a:rPr lang="en-US" smtClean="0"/>
              <a:t>5/3/2022</a:t>
            </a:fld>
            <a:endParaRPr lang="en-US"/>
          </a:p>
        </p:txBody>
      </p:sp>
      <p:sp>
        <p:nvSpPr>
          <p:cNvPr id="3" name="Footer Placeholder 2">
            <a:extLst>
              <a:ext uri="{FF2B5EF4-FFF2-40B4-BE49-F238E27FC236}">
                <a16:creationId xmlns:a16="http://schemas.microsoft.com/office/drawing/2014/main" id="{D3460B78-52CF-F1F4-DBD6-A400C13D90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F45CBD-1D2F-1472-7BC8-5CC3A0CC1492}"/>
              </a:ext>
            </a:extLst>
          </p:cNvPr>
          <p:cNvSpPr>
            <a:spLocks noGrp="1"/>
          </p:cNvSpPr>
          <p:nvPr>
            <p:ph type="sldNum" sz="quarter" idx="12"/>
          </p:nvPr>
        </p:nvSpPr>
        <p:spPr/>
        <p:txBody>
          <a:bodyPr/>
          <a:lstStyle/>
          <a:p>
            <a:fld id="{09C5E649-6C86-0741-AAEA-BD304413FA8D}" type="slidenum">
              <a:rPr lang="en-US" smtClean="0"/>
              <a:t>‹#›</a:t>
            </a:fld>
            <a:endParaRPr lang="en-US"/>
          </a:p>
        </p:txBody>
      </p:sp>
    </p:spTree>
    <p:extLst>
      <p:ext uri="{BB962C8B-B14F-4D97-AF65-F5344CB8AC3E}">
        <p14:creationId xmlns:p14="http://schemas.microsoft.com/office/powerpoint/2010/main" val="31884631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89372-2A1C-A271-FDEC-A1E0B76D23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48E1E1-E13B-0512-C513-6C5B16243C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35D4CC-D3F3-7A0F-E1FA-73116F2A1E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6173AE-ECC8-AFEA-3BC9-4647C43C05FE}"/>
              </a:ext>
            </a:extLst>
          </p:cNvPr>
          <p:cNvSpPr>
            <a:spLocks noGrp="1"/>
          </p:cNvSpPr>
          <p:nvPr>
            <p:ph type="dt" sz="half" idx="10"/>
          </p:nvPr>
        </p:nvSpPr>
        <p:spPr/>
        <p:txBody>
          <a:bodyPr/>
          <a:lstStyle/>
          <a:p>
            <a:fld id="{E4AF4BDF-479B-9441-9F81-0C8662A323F9}" type="datetimeFigureOut">
              <a:rPr lang="en-US" smtClean="0"/>
              <a:t>5/3/2022</a:t>
            </a:fld>
            <a:endParaRPr lang="en-US"/>
          </a:p>
        </p:txBody>
      </p:sp>
      <p:sp>
        <p:nvSpPr>
          <p:cNvPr id="6" name="Footer Placeholder 5">
            <a:extLst>
              <a:ext uri="{FF2B5EF4-FFF2-40B4-BE49-F238E27FC236}">
                <a16:creationId xmlns:a16="http://schemas.microsoft.com/office/drawing/2014/main" id="{A4D25D43-9D1A-DEF6-4803-7204169DFE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3D90B8-7C8B-8971-4152-1D5997CD8E83}"/>
              </a:ext>
            </a:extLst>
          </p:cNvPr>
          <p:cNvSpPr>
            <a:spLocks noGrp="1"/>
          </p:cNvSpPr>
          <p:nvPr>
            <p:ph type="sldNum" sz="quarter" idx="12"/>
          </p:nvPr>
        </p:nvSpPr>
        <p:spPr/>
        <p:txBody>
          <a:bodyPr/>
          <a:lstStyle/>
          <a:p>
            <a:fld id="{09C5E649-6C86-0741-AAEA-BD304413FA8D}" type="slidenum">
              <a:rPr lang="en-US" smtClean="0"/>
              <a:t>‹#›</a:t>
            </a:fld>
            <a:endParaRPr lang="en-US"/>
          </a:p>
        </p:txBody>
      </p:sp>
    </p:spTree>
    <p:extLst>
      <p:ext uri="{BB962C8B-B14F-4D97-AF65-F5344CB8AC3E}">
        <p14:creationId xmlns:p14="http://schemas.microsoft.com/office/powerpoint/2010/main" val="3809292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DB0F-401E-8A7F-4B62-76DE4287CD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54B4BE-EFAE-7134-7658-7F3E841493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E7A993-957C-5703-4428-4A8EB8D637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2627F9-B82C-F12F-6D78-A77DF19D9DFC}"/>
              </a:ext>
            </a:extLst>
          </p:cNvPr>
          <p:cNvSpPr>
            <a:spLocks noGrp="1"/>
          </p:cNvSpPr>
          <p:nvPr>
            <p:ph type="dt" sz="half" idx="10"/>
          </p:nvPr>
        </p:nvSpPr>
        <p:spPr/>
        <p:txBody>
          <a:bodyPr/>
          <a:lstStyle/>
          <a:p>
            <a:fld id="{E4AF4BDF-479B-9441-9F81-0C8662A323F9}" type="datetimeFigureOut">
              <a:rPr lang="en-US" smtClean="0"/>
              <a:t>5/3/2022</a:t>
            </a:fld>
            <a:endParaRPr lang="en-US"/>
          </a:p>
        </p:txBody>
      </p:sp>
      <p:sp>
        <p:nvSpPr>
          <p:cNvPr id="6" name="Footer Placeholder 5">
            <a:extLst>
              <a:ext uri="{FF2B5EF4-FFF2-40B4-BE49-F238E27FC236}">
                <a16:creationId xmlns:a16="http://schemas.microsoft.com/office/drawing/2014/main" id="{3D7361DF-9450-54AE-37DD-F3C90BAF691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49DC10-672B-E3FD-9D0E-43B8F5C084D3}"/>
              </a:ext>
            </a:extLst>
          </p:cNvPr>
          <p:cNvSpPr>
            <a:spLocks noGrp="1"/>
          </p:cNvSpPr>
          <p:nvPr>
            <p:ph type="sldNum" sz="quarter" idx="12"/>
          </p:nvPr>
        </p:nvSpPr>
        <p:spPr/>
        <p:txBody>
          <a:bodyPr/>
          <a:lstStyle/>
          <a:p>
            <a:fld id="{09C5E649-6C86-0741-AAEA-BD304413FA8D}" type="slidenum">
              <a:rPr lang="en-US" smtClean="0"/>
              <a:t>‹#›</a:t>
            </a:fld>
            <a:endParaRPr lang="en-US"/>
          </a:p>
        </p:txBody>
      </p:sp>
    </p:spTree>
    <p:extLst>
      <p:ext uri="{BB962C8B-B14F-4D97-AF65-F5344CB8AC3E}">
        <p14:creationId xmlns:p14="http://schemas.microsoft.com/office/powerpoint/2010/main" val="2313862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B9BD8F-1A7A-15DF-F145-3B1072A794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88494E-37BA-51CC-986B-A51EDFE64C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67038D-CB8E-4AE3-A6D7-7059764508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AF4BDF-479B-9441-9F81-0C8662A323F9}" type="datetimeFigureOut">
              <a:rPr lang="en-US" smtClean="0"/>
              <a:t>5/3/2022</a:t>
            </a:fld>
            <a:endParaRPr lang="en-US"/>
          </a:p>
        </p:txBody>
      </p:sp>
      <p:sp>
        <p:nvSpPr>
          <p:cNvPr id="5" name="Footer Placeholder 4">
            <a:extLst>
              <a:ext uri="{FF2B5EF4-FFF2-40B4-BE49-F238E27FC236}">
                <a16:creationId xmlns:a16="http://schemas.microsoft.com/office/drawing/2014/main" id="{49BF8733-18DC-6AF1-E197-3BFC76A0BC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89620F-12A5-DFD4-E709-19BED22756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5E649-6C86-0741-AAEA-BD304413FA8D}" type="slidenum">
              <a:rPr lang="en-US" smtClean="0"/>
              <a:t>‹#›</a:t>
            </a:fld>
            <a:endParaRPr lang="en-US"/>
          </a:p>
        </p:txBody>
      </p:sp>
    </p:spTree>
    <p:extLst>
      <p:ext uri="{BB962C8B-B14F-4D97-AF65-F5344CB8AC3E}">
        <p14:creationId xmlns:p14="http://schemas.microsoft.com/office/powerpoint/2010/main" val="26889615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kaggle.com/datasets/jpacse/datasets-for-churn-telecom" TargetMode="External"/><Relationship Id="rId3" Type="http://schemas.openxmlformats.org/officeDocument/2006/relationships/slideLayout" Target="../slideLayouts/slideLayout2.xml"/><Relationship Id="rId7" Type="http://schemas.openxmlformats.org/officeDocument/2006/relationships/image" Target="../media/image14.jpeg"/><Relationship Id="rId2" Type="http://schemas.openxmlformats.org/officeDocument/2006/relationships/tags" Target="../tags/tag10.xml"/><Relationship Id="rId1" Type="http://schemas.openxmlformats.org/officeDocument/2006/relationships/vmlDrawing" Target="../drawings/vmlDrawing2.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tags" Target="../tags/tag7.xml"/><Relationship Id="rId13" Type="http://schemas.openxmlformats.org/officeDocument/2006/relationships/oleObject" Target="../embeddings/oleObject1.bin"/><Relationship Id="rId18" Type="http://schemas.openxmlformats.org/officeDocument/2006/relationships/image" Target="../media/image6.png"/><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notesSlide" Target="../notesSlides/notesSlide1.xml"/><Relationship Id="rId17" Type="http://schemas.openxmlformats.org/officeDocument/2006/relationships/image" Target="../media/image5.png"/><Relationship Id="rId2" Type="http://schemas.openxmlformats.org/officeDocument/2006/relationships/tags" Target="../tags/tag1.xml"/><Relationship Id="rId16" Type="http://schemas.openxmlformats.org/officeDocument/2006/relationships/image" Target="../media/image4.png"/><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slideLayout" Target="../slideLayouts/slideLayout2.xml"/><Relationship Id="rId5" Type="http://schemas.openxmlformats.org/officeDocument/2006/relationships/tags" Target="../tags/tag4.xml"/><Relationship Id="rId15" Type="http://schemas.openxmlformats.org/officeDocument/2006/relationships/image" Target="../media/image3.png"/><Relationship Id="rId10" Type="http://schemas.openxmlformats.org/officeDocument/2006/relationships/tags" Target="../tags/tag9.xml"/><Relationship Id="rId19" Type="http://schemas.openxmlformats.org/officeDocument/2006/relationships/chart" Target="../charts/chart1.xml"/><Relationship Id="rId4" Type="http://schemas.openxmlformats.org/officeDocument/2006/relationships/tags" Target="../tags/tag3.xml"/><Relationship Id="rId9" Type="http://schemas.openxmlformats.org/officeDocument/2006/relationships/tags" Target="../tags/tag8.xml"/><Relationship Id="rId14" Type="http://schemas.openxmlformats.org/officeDocument/2006/relationships/image" Target="../media/image2.em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2.xml.rels><?xml version="1.0" encoding="UTF-8" standalone="yes"?>
<Relationships xmlns="http://schemas.openxmlformats.org/package/2006/relationships"><Relationship Id="rId3" Type="http://schemas.openxmlformats.org/officeDocument/2006/relationships/hyperlink" Target="https://investor.t-mobile.com/financial-performance/annual-reports-and-proxy-statements/default.aspx" TargetMode="External"/><Relationship Id="rId7" Type="http://schemas.openxmlformats.org/officeDocument/2006/relationships/hyperlink" Target="https://www.kaggle.com/datasets/jpacse/datasets-for-churn-telecom" TargetMode="External"/><Relationship Id="rId2" Type="http://schemas.openxmlformats.org/officeDocument/2006/relationships/hyperlink" Target="https://utdallas.box.com/s/9rxmhvo2i0rz59h20kc22rfgqvl1yimj" TargetMode="External"/><Relationship Id="rId1" Type="http://schemas.openxmlformats.org/officeDocument/2006/relationships/slideLayout" Target="../slideLayouts/slideLayout2.xml"/><Relationship Id="rId6" Type="http://schemas.openxmlformats.org/officeDocument/2006/relationships/hyperlink" Target="https://www.swotandpestle.com/t-mobile/" TargetMode="External"/><Relationship Id="rId5" Type="http://schemas.openxmlformats.org/officeDocument/2006/relationships/hyperlink" Target="http://fernfortuniversity.com/term-papers/swot/nyse/3976-t-mobile-us--inc-.php" TargetMode="External"/><Relationship Id="rId4" Type="http://schemas.openxmlformats.org/officeDocument/2006/relationships/hyperlink" Target="https://www.sec.gov/ix?doc=/Archives/edgar/data/1283699/000128369922000018/tmus-20211231.ht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clock, outdoor, night&#10;&#10;Description automatically generated">
            <a:extLst>
              <a:ext uri="{FF2B5EF4-FFF2-40B4-BE49-F238E27FC236}">
                <a16:creationId xmlns:a16="http://schemas.microsoft.com/office/drawing/2014/main" id="{4948819B-D533-77FF-78CE-BBB02D44EFCB}"/>
              </a:ext>
            </a:extLst>
          </p:cNvPr>
          <p:cNvPicPr>
            <a:picLocks noChangeAspect="1"/>
          </p:cNvPicPr>
          <p:nvPr/>
        </p:nvPicPr>
        <p:blipFill>
          <a:blip r:embed="rId2"/>
          <a:stretch>
            <a:fillRect/>
          </a:stretch>
        </p:blipFill>
        <p:spPr>
          <a:xfrm>
            <a:off x="17123" y="8563"/>
            <a:ext cx="12195235" cy="6858000"/>
          </a:xfrm>
          <a:prstGeom prst="rect">
            <a:avLst/>
          </a:prstGeom>
        </p:spPr>
      </p:pic>
      <p:sp>
        <p:nvSpPr>
          <p:cNvPr id="7" name="TextBox 6">
            <a:extLst>
              <a:ext uri="{FF2B5EF4-FFF2-40B4-BE49-F238E27FC236}">
                <a16:creationId xmlns:a16="http://schemas.microsoft.com/office/drawing/2014/main" id="{CDC20B6F-A7AF-0F4F-B60A-1B36FF2141EE}"/>
              </a:ext>
            </a:extLst>
          </p:cNvPr>
          <p:cNvSpPr txBox="1"/>
          <p:nvPr/>
        </p:nvSpPr>
        <p:spPr>
          <a:xfrm>
            <a:off x="6649278" y="1043609"/>
            <a:ext cx="5542722" cy="4093428"/>
          </a:xfrm>
          <a:prstGeom prst="rect">
            <a:avLst/>
          </a:prstGeom>
          <a:noFill/>
        </p:spPr>
        <p:txBody>
          <a:bodyPr wrap="square">
            <a:spAutoFit/>
          </a:bodyPr>
          <a:lstStyle/>
          <a:p>
            <a:pPr algn="l"/>
            <a:r>
              <a:rPr lang="en-US" sz="3200" b="0" i="0" u="none" strike="noStrike">
                <a:solidFill>
                  <a:schemeClr val="bg1"/>
                </a:solidFill>
                <a:effectLst/>
              </a:rPr>
              <a:t>TELECOM CHURN PREDICTION</a:t>
            </a:r>
          </a:p>
          <a:p>
            <a:pPr algn="l"/>
            <a:r>
              <a:rPr lang="en-US" sz="3200">
                <a:solidFill>
                  <a:schemeClr val="bg1"/>
                </a:solidFill>
              </a:rPr>
              <a:t>		Group 6</a:t>
            </a:r>
            <a:endParaRPr lang="en-US" sz="3200" b="0" i="0" u="none" strike="noStrike">
              <a:solidFill>
                <a:schemeClr val="bg1"/>
              </a:solidFill>
              <a:effectLst/>
            </a:endParaRPr>
          </a:p>
          <a:p>
            <a:pPr algn="l"/>
            <a:endParaRPr lang="en-US" sz="2800" b="0" i="0" u="none" strike="noStrike">
              <a:solidFill>
                <a:schemeClr val="bg1"/>
              </a:solidFill>
              <a:effectLst/>
            </a:endParaRPr>
          </a:p>
          <a:p>
            <a:pPr algn="l"/>
            <a:r>
              <a:rPr lang="en-US" sz="2800" b="0" i="0" u="none" strike="noStrike">
                <a:solidFill>
                  <a:schemeClr val="bg1"/>
                </a:solidFill>
                <a:effectLst/>
              </a:rPr>
              <a:t>Presented by: </a:t>
            </a:r>
          </a:p>
          <a:p>
            <a:pPr algn="l"/>
            <a:r>
              <a:rPr lang="en-US" sz="2800" b="0" i="0" u="none" strike="noStrike">
                <a:solidFill>
                  <a:schemeClr val="bg1"/>
                </a:solidFill>
                <a:effectLst/>
              </a:rPr>
              <a:t>Aditi Agarwal </a:t>
            </a:r>
          </a:p>
          <a:p>
            <a:pPr algn="l"/>
            <a:r>
              <a:rPr lang="en-US" sz="2800" b="0" i="0" u="none" strike="noStrike">
                <a:solidFill>
                  <a:schemeClr val="bg1"/>
                </a:solidFill>
                <a:effectLst/>
              </a:rPr>
              <a:t>Mehak Pahwa </a:t>
            </a:r>
          </a:p>
          <a:p>
            <a:pPr algn="l"/>
            <a:r>
              <a:rPr lang="en-US" sz="2800" b="0" i="0" u="none" strike="noStrike">
                <a:solidFill>
                  <a:schemeClr val="bg1"/>
                </a:solidFill>
                <a:effectLst/>
              </a:rPr>
              <a:t>Prithvi Chauhan </a:t>
            </a:r>
          </a:p>
          <a:p>
            <a:pPr algn="l"/>
            <a:r>
              <a:rPr lang="en-US" sz="2800" b="0" i="0" u="none" strike="noStrike">
                <a:solidFill>
                  <a:schemeClr val="bg1"/>
                </a:solidFill>
                <a:effectLst/>
              </a:rPr>
              <a:t>Akshat Patil</a:t>
            </a:r>
          </a:p>
          <a:p>
            <a:pPr algn="l"/>
            <a:r>
              <a:rPr lang="en-US" sz="2800" b="0" i="0" u="none" strike="noStrike">
                <a:solidFill>
                  <a:schemeClr val="bg1"/>
                </a:solidFill>
                <a:effectLst/>
              </a:rPr>
              <a:t>Mayur Tikmani</a:t>
            </a:r>
          </a:p>
        </p:txBody>
      </p:sp>
    </p:spTree>
    <p:extLst>
      <p:ext uri="{BB962C8B-B14F-4D97-AF65-F5344CB8AC3E}">
        <p14:creationId xmlns:p14="http://schemas.microsoft.com/office/powerpoint/2010/main" val="30251776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C676EFA3-F449-4AD4-9066-C6F968E8B4BA}"/>
              </a:ext>
            </a:extLst>
          </p:cNvPr>
          <p:cNvGraphicFramePr>
            <a:graphicFrameLocks noChangeAspect="1"/>
          </p:cNvGraphicFramePr>
          <p:nvPr>
            <p:custDataLst>
              <p:tags r:id="rId2"/>
            </p:custDataLst>
          </p:nvPr>
        </p:nvGraphicFramePr>
        <p:xfrm>
          <a:off x="3176" y="1588"/>
          <a:ext cx="1588" cy="1588"/>
        </p:xfrm>
        <a:graphic>
          <a:graphicData uri="http://schemas.openxmlformats.org/presentationml/2006/ole">
            <mc:AlternateContent xmlns:mc="http://schemas.openxmlformats.org/markup-compatibility/2006">
              <mc:Choice xmlns:v="urn:schemas-microsoft-com:vml" Requires="v">
                <p:oleObj spid="_x0000_s25601" name="think-cell Slide" r:id="rId5" imgW="530" imgH="531" progId="TCLayout.ActiveDocument.1">
                  <p:embed/>
                </p:oleObj>
              </mc:Choice>
              <mc:Fallback>
                <p:oleObj name="think-cell Slide" r:id="rId5" imgW="530" imgH="531" progId="TCLayout.ActiveDocument.1">
                  <p:embed/>
                  <p:pic>
                    <p:nvPicPr>
                      <p:cNvPr id="6" name="Object 5" hidden="1">
                        <a:extLst>
                          <a:ext uri="{FF2B5EF4-FFF2-40B4-BE49-F238E27FC236}">
                            <a16:creationId xmlns:a16="http://schemas.microsoft.com/office/drawing/2014/main" id="{C676EFA3-F449-4AD4-9066-C6F968E8B4BA}"/>
                          </a:ext>
                        </a:extLst>
                      </p:cNvPr>
                      <p:cNvPicPr/>
                      <p:nvPr/>
                    </p:nvPicPr>
                    <p:blipFill>
                      <a:blip r:embed="rId6"/>
                      <a:stretch>
                        <a:fillRect/>
                      </a:stretch>
                    </p:blipFill>
                    <p:spPr>
                      <a:xfrm>
                        <a:off x="3176"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E2627124-891F-48C7-ABC4-82DD71E0D44C}"/>
              </a:ext>
            </a:extLst>
          </p:cNvPr>
          <p:cNvSpPr>
            <a:spLocks noGrp="1"/>
          </p:cNvSpPr>
          <p:nvPr>
            <p:ph type="title"/>
          </p:nvPr>
        </p:nvSpPr>
        <p:spPr>
          <a:xfrm>
            <a:off x="641498" y="243398"/>
            <a:ext cx="10517188" cy="1066800"/>
          </a:xfrm>
        </p:spPr>
        <p:txBody>
          <a:bodyPr vert="horz">
            <a:normAutofit fontScale="90000"/>
          </a:bodyPr>
          <a:lstStyle/>
          <a:p>
            <a:pPr algn="ctr"/>
            <a:r>
              <a:rPr lang="en-US" b="1" i="1">
                <a:solidFill>
                  <a:schemeClr val="accent1"/>
                </a:solidFill>
              </a:rPr>
              <a:t>DATA ANALYSIS AND UNDERSTANDING</a:t>
            </a:r>
            <a:br>
              <a:rPr lang="en-US" i="1">
                <a:solidFill>
                  <a:schemeClr val="accent1"/>
                </a:solidFill>
              </a:rPr>
            </a:br>
            <a:r>
              <a:rPr lang="en-US" i="1">
                <a:solidFill>
                  <a:schemeClr val="accent1"/>
                </a:solidFill>
              </a:rPr>
              <a:t>Data Description</a:t>
            </a:r>
            <a:endParaRPr lang="en-US">
              <a:solidFill>
                <a:schemeClr val="accent1"/>
              </a:solidFill>
              <a:cs typeface="Calibri Light" panose="020F0302020204030204"/>
            </a:endParaRPr>
          </a:p>
        </p:txBody>
      </p:sp>
      <p:cxnSp>
        <p:nvCxnSpPr>
          <p:cNvPr id="9" name="Straight Arrow Connector 8">
            <a:extLst>
              <a:ext uri="{FF2B5EF4-FFF2-40B4-BE49-F238E27FC236}">
                <a16:creationId xmlns:a16="http://schemas.microsoft.com/office/drawing/2014/main" id="{2523D9C5-F43D-4A54-A150-25F5302D476C}"/>
              </a:ext>
            </a:extLst>
          </p:cNvPr>
          <p:cNvCxnSpPr/>
          <p:nvPr/>
        </p:nvCxnSpPr>
        <p:spPr>
          <a:xfrm>
            <a:off x="4394902" y="1955801"/>
            <a:ext cx="17469" cy="4060011"/>
          </a:xfrm>
          <a:prstGeom prst="straightConnector1">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1AFA27-63D8-48B3-B0D4-964AC6BBD2B5}"/>
              </a:ext>
            </a:extLst>
          </p:cNvPr>
          <p:cNvCxnSpPr>
            <a:cxnSpLocks/>
          </p:cNvCxnSpPr>
          <p:nvPr/>
        </p:nvCxnSpPr>
        <p:spPr>
          <a:xfrm>
            <a:off x="7995917" y="1921165"/>
            <a:ext cx="17469" cy="4060011"/>
          </a:xfrm>
          <a:prstGeom prst="straightConnector1">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99716DA-55E2-5192-6C75-BE9FA032D45D}"/>
              </a:ext>
            </a:extLst>
          </p:cNvPr>
          <p:cNvSpPr txBox="1"/>
          <p:nvPr/>
        </p:nvSpPr>
        <p:spPr>
          <a:xfrm>
            <a:off x="4742583" y="2410735"/>
            <a:ext cx="2818731" cy="369332"/>
          </a:xfrm>
          <a:prstGeom prst="rect">
            <a:avLst/>
          </a:prstGeom>
          <a:noFill/>
        </p:spPr>
        <p:txBody>
          <a:bodyPr wrap="square" rtlCol="0">
            <a:spAutoFit/>
          </a:bodyPr>
          <a:lstStyle/>
          <a:p>
            <a:pPr algn="ctr"/>
            <a:r>
              <a:rPr lang="en-US" b="1">
                <a:solidFill>
                  <a:schemeClr val="tx1">
                    <a:lumMod val="65000"/>
                    <a:lumOff val="35000"/>
                  </a:schemeClr>
                </a:solidFill>
              </a:rPr>
              <a:t>56 variables (Top 10)</a:t>
            </a:r>
          </a:p>
        </p:txBody>
      </p:sp>
      <p:sp>
        <p:nvSpPr>
          <p:cNvPr id="36" name="TextBox 35">
            <a:extLst>
              <a:ext uri="{FF2B5EF4-FFF2-40B4-BE49-F238E27FC236}">
                <a16:creationId xmlns:a16="http://schemas.microsoft.com/office/drawing/2014/main" id="{2B13BD94-9E72-F3DE-C0C0-70A310B15C65}"/>
              </a:ext>
            </a:extLst>
          </p:cNvPr>
          <p:cNvSpPr txBox="1"/>
          <p:nvPr/>
        </p:nvSpPr>
        <p:spPr>
          <a:xfrm>
            <a:off x="968016" y="3804251"/>
            <a:ext cx="3010860" cy="646331"/>
          </a:xfrm>
          <a:prstGeom prst="rect">
            <a:avLst/>
          </a:prstGeom>
          <a:noFill/>
        </p:spPr>
        <p:txBody>
          <a:bodyPr wrap="square" rtlCol="0">
            <a:spAutoFit/>
          </a:bodyPr>
          <a:lstStyle/>
          <a:p>
            <a:pPr algn="ctr"/>
            <a:r>
              <a:rPr lang="en-US" b="1"/>
              <a:t>Number of Records</a:t>
            </a:r>
          </a:p>
          <a:p>
            <a:pPr algn="ctr"/>
            <a:r>
              <a:rPr lang="en-US" b="1">
                <a:solidFill>
                  <a:schemeClr val="tx1">
                    <a:lumMod val="65000"/>
                    <a:lumOff val="35000"/>
                  </a:schemeClr>
                </a:solidFill>
              </a:rPr>
              <a:t>51,047 Records</a:t>
            </a:r>
          </a:p>
        </p:txBody>
      </p:sp>
      <p:sp>
        <p:nvSpPr>
          <p:cNvPr id="44" name="Content Placeholder 6">
            <a:extLst>
              <a:ext uri="{FF2B5EF4-FFF2-40B4-BE49-F238E27FC236}">
                <a16:creationId xmlns:a16="http://schemas.microsoft.com/office/drawing/2014/main" id="{1DD92F88-87D2-4D61-462E-50B77B1E684A}"/>
              </a:ext>
            </a:extLst>
          </p:cNvPr>
          <p:cNvSpPr txBox="1">
            <a:spLocks/>
          </p:cNvSpPr>
          <p:nvPr/>
        </p:nvSpPr>
        <p:spPr>
          <a:xfrm>
            <a:off x="10457699" y="4172945"/>
            <a:ext cx="492084" cy="105483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 indent="0">
              <a:buFont typeface="Arial" panose="020B0604020202020204" pitchFamily="34" charset="0"/>
              <a:buNone/>
            </a:pPr>
            <a:endParaRPr lang="en-US">
              <a:solidFill>
                <a:schemeClr val="tx1">
                  <a:lumMod val="65000"/>
                  <a:lumOff val="35000"/>
                </a:schemeClr>
              </a:solidFill>
              <a:ea typeface="+mn-lt"/>
              <a:cs typeface="+mn-lt"/>
            </a:endParaRPr>
          </a:p>
          <a:p>
            <a:pPr marL="45720" indent="0">
              <a:buFont typeface="Arial" panose="020B0604020202020204" pitchFamily="34" charset="0"/>
              <a:buNone/>
            </a:pPr>
            <a:endParaRPr lang="en-US">
              <a:solidFill>
                <a:schemeClr val="tx1">
                  <a:lumMod val="65000"/>
                  <a:lumOff val="35000"/>
                </a:schemeClr>
              </a:solidFill>
              <a:ea typeface="+mn-lt"/>
              <a:cs typeface="+mn-lt"/>
            </a:endParaRPr>
          </a:p>
          <a:p>
            <a:pPr>
              <a:buClr>
                <a:srgbClr val="595959"/>
              </a:buClr>
            </a:pPr>
            <a:endParaRPr lang="en-US"/>
          </a:p>
        </p:txBody>
      </p:sp>
      <p:sp>
        <p:nvSpPr>
          <p:cNvPr id="46" name="TextBox 45">
            <a:extLst>
              <a:ext uri="{FF2B5EF4-FFF2-40B4-BE49-F238E27FC236}">
                <a16:creationId xmlns:a16="http://schemas.microsoft.com/office/drawing/2014/main" id="{39544A61-93DD-9D68-934F-7029D4A7FDD7}"/>
              </a:ext>
            </a:extLst>
          </p:cNvPr>
          <p:cNvSpPr txBox="1"/>
          <p:nvPr/>
        </p:nvSpPr>
        <p:spPr>
          <a:xfrm>
            <a:off x="8339820" y="1735872"/>
            <a:ext cx="2743200" cy="369332"/>
          </a:xfrm>
          <a:prstGeom prst="rect">
            <a:avLst/>
          </a:prstGeom>
          <a:noFill/>
          <a:ln>
            <a:noFill/>
          </a:ln>
        </p:spPr>
        <p:txBody>
          <a:bodyPr rot="0" spcFirstLastPara="0" vertOverflow="overflow" horzOverflow="overflow" vert="horz" wrap="square" lIns="91440" tIns="45720" rIns="91440" bIns="45720" numCol="1" spcCol="0" rtlCol="0" fromWordArt="0" anchor="ctr" anchorCtr="1" forceAA="0" compatLnSpc="1">
            <a:prstTxWarp prst="textNoShape">
              <a:avLst/>
            </a:prstTxWarp>
            <a:spAutoFit/>
          </a:bodyPr>
          <a:lstStyle/>
          <a:p>
            <a:pPr algn="ctr"/>
            <a:r>
              <a:rPr lang="en-US" b="1">
                <a:solidFill>
                  <a:schemeClr val="tx1">
                    <a:lumMod val="65000"/>
                    <a:lumOff val="35000"/>
                  </a:schemeClr>
                </a:solidFill>
              </a:rPr>
              <a:t>Target Variable of Interest</a:t>
            </a:r>
            <a:endParaRPr lang="en-US" sz="900" b="1">
              <a:solidFill>
                <a:schemeClr val="tx1">
                  <a:lumMod val="65000"/>
                  <a:lumOff val="35000"/>
                </a:schemeClr>
              </a:solidFill>
            </a:endParaRPr>
          </a:p>
        </p:txBody>
      </p:sp>
      <p:sp>
        <p:nvSpPr>
          <p:cNvPr id="47" name="TextBox 46">
            <a:extLst>
              <a:ext uri="{FF2B5EF4-FFF2-40B4-BE49-F238E27FC236}">
                <a16:creationId xmlns:a16="http://schemas.microsoft.com/office/drawing/2014/main" id="{575BD970-E0E4-3BB9-F192-3860A2913F0A}"/>
              </a:ext>
            </a:extLst>
          </p:cNvPr>
          <p:cNvSpPr txBox="1"/>
          <p:nvPr/>
        </p:nvSpPr>
        <p:spPr>
          <a:xfrm>
            <a:off x="8414252" y="2105205"/>
            <a:ext cx="2557558" cy="646331"/>
          </a:xfrm>
          <a:prstGeom prst="rect">
            <a:avLst/>
          </a:prstGeom>
          <a:noFill/>
        </p:spPr>
        <p:txBody>
          <a:bodyPr wrap="square" rtlCol="0">
            <a:spAutoFit/>
          </a:bodyPr>
          <a:lstStyle/>
          <a:p>
            <a:pPr algn="ctr"/>
            <a:r>
              <a:rPr lang="en-US" b="1">
                <a:solidFill>
                  <a:schemeClr val="tx1">
                    <a:lumMod val="65000"/>
                    <a:lumOff val="35000"/>
                  </a:schemeClr>
                </a:solidFill>
              </a:rPr>
              <a:t>Churn Rate</a:t>
            </a:r>
          </a:p>
          <a:p>
            <a:r>
              <a:rPr lang="en-US" b="1">
                <a:solidFill>
                  <a:srgbClr val="92D050"/>
                </a:solidFill>
              </a:rPr>
              <a:t>71% No</a:t>
            </a:r>
            <a:r>
              <a:rPr lang="en-US" b="1">
                <a:solidFill>
                  <a:schemeClr val="tx1">
                    <a:lumMod val="65000"/>
                    <a:lumOff val="35000"/>
                  </a:schemeClr>
                </a:solidFill>
              </a:rPr>
              <a:t>                 </a:t>
            </a:r>
            <a:r>
              <a:rPr lang="en-US" b="1">
                <a:solidFill>
                  <a:srgbClr val="FF0000"/>
                </a:solidFill>
              </a:rPr>
              <a:t>29% Yes</a:t>
            </a:r>
          </a:p>
        </p:txBody>
      </p:sp>
      <p:pic>
        <p:nvPicPr>
          <p:cNvPr id="48" name="Picture 2">
            <a:extLst>
              <a:ext uri="{FF2B5EF4-FFF2-40B4-BE49-F238E27FC236}">
                <a16:creationId xmlns:a16="http://schemas.microsoft.com/office/drawing/2014/main" id="{35F1B7EB-2D42-6C39-3BE6-A3B134AA1F5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62253" y="3157619"/>
            <a:ext cx="3042271" cy="2938866"/>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2D67B9EE-1AD1-3DA0-AAE0-EB61AB931D84}"/>
              </a:ext>
            </a:extLst>
          </p:cNvPr>
          <p:cNvSpPr txBox="1"/>
          <p:nvPr/>
        </p:nvSpPr>
        <p:spPr>
          <a:xfrm>
            <a:off x="4316684" y="1803434"/>
            <a:ext cx="3708185" cy="369332"/>
          </a:xfrm>
          <a:prstGeom prst="rect">
            <a:avLst/>
          </a:prstGeom>
          <a:noFill/>
          <a:ln>
            <a:noFill/>
          </a:ln>
        </p:spPr>
        <p:txBody>
          <a:bodyPr rot="0" spcFirstLastPara="0" vertOverflow="overflow" horzOverflow="overflow" vert="horz" wrap="square" lIns="91440" tIns="45720" rIns="91440" bIns="45720" numCol="1" spcCol="0" rtlCol="0" fromWordArt="0" anchor="t" anchorCtr="1" forceAA="0" compatLnSpc="1">
            <a:prstTxWarp prst="textNoShape">
              <a:avLst/>
            </a:prstTxWarp>
            <a:spAutoFit/>
          </a:bodyPr>
          <a:lstStyle/>
          <a:p>
            <a:pPr algn="ctr"/>
            <a:r>
              <a:rPr lang="en-US" b="1">
                <a:solidFill>
                  <a:schemeClr val="tx1">
                    <a:lumMod val="65000"/>
                    <a:lumOff val="35000"/>
                  </a:schemeClr>
                </a:solidFill>
              </a:rPr>
              <a:t>Independent Variables</a:t>
            </a:r>
            <a:endParaRPr lang="en-US">
              <a:solidFill>
                <a:schemeClr val="tx1">
                  <a:lumMod val="65000"/>
                  <a:lumOff val="35000"/>
                </a:schemeClr>
              </a:solidFill>
            </a:endParaRPr>
          </a:p>
        </p:txBody>
      </p:sp>
      <p:sp>
        <p:nvSpPr>
          <p:cNvPr id="50" name="TextBox 49">
            <a:extLst>
              <a:ext uri="{FF2B5EF4-FFF2-40B4-BE49-F238E27FC236}">
                <a16:creationId xmlns:a16="http://schemas.microsoft.com/office/drawing/2014/main" id="{4CC209F2-3E2D-BA92-F06D-CACF3FFD37FC}"/>
              </a:ext>
            </a:extLst>
          </p:cNvPr>
          <p:cNvSpPr txBox="1"/>
          <p:nvPr/>
        </p:nvSpPr>
        <p:spPr>
          <a:xfrm>
            <a:off x="918396" y="1936457"/>
            <a:ext cx="3010860" cy="1354217"/>
          </a:xfrm>
          <a:prstGeom prst="rect">
            <a:avLst/>
          </a:prstGeom>
          <a:noFill/>
        </p:spPr>
        <p:txBody>
          <a:bodyPr wrap="square" rtlCol="0">
            <a:spAutoFit/>
          </a:bodyPr>
          <a:lstStyle/>
          <a:p>
            <a:pPr algn="ctr"/>
            <a:r>
              <a:rPr lang="en-US" b="1">
                <a:solidFill>
                  <a:schemeClr val="tx1">
                    <a:lumMod val="65000"/>
                    <a:lumOff val="35000"/>
                  </a:schemeClr>
                </a:solidFill>
              </a:rPr>
              <a:t>Data Source</a:t>
            </a:r>
          </a:p>
          <a:p>
            <a:pPr algn="ctr"/>
            <a:endParaRPr lang="en-US" b="1">
              <a:solidFill>
                <a:schemeClr val="tx1">
                  <a:lumMod val="65000"/>
                  <a:lumOff val="35000"/>
                </a:schemeClr>
              </a:solidFill>
            </a:endParaRPr>
          </a:p>
          <a:p>
            <a:pPr algn="ctr"/>
            <a:r>
              <a:rPr lang="en-US" b="1">
                <a:solidFill>
                  <a:schemeClr val="tx1">
                    <a:lumMod val="65000"/>
                    <a:lumOff val="35000"/>
                  </a:schemeClr>
                </a:solidFill>
              </a:rPr>
              <a:t>Kaggle.com</a:t>
            </a:r>
          </a:p>
          <a:p>
            <a:pPr algn="ctr"/>
            <a:r>
              <a:rPr lang="en-US" sz="1400" b="1">
                <a:solidFill>
                  <a:schemeClr val="tx1">
                    <a:lumMod val="65000"/>
                    <a:lumOff val="35000"/>
                  </a:schemeClr>
                </a:solidFill>
                <a:hlinkClick r:id="rId8"/>
              </a:rPr>
              <a:t>https://www.kaggle.com/datasets/jpacse/datasets-for-churn-telecom</a:t>
            </a:r>
            <a:r>
              <a:rPr lang="en-US" sz="1400" b="1">
                <a:solidFill>
                  <a:schemeClr val="tx1">
                    <a:lumMod val="65000"/>
                    <a:lumOff val="35000"/>
                  </a:schemeClr>
                </a:solidFill>
              </a:rPr>
              <a:t> </a:t>
            </a:r>
          </a:p>
        </p:txBody>
      </p:sp>
      <p:sp>
        <p:nvSpPr>
          <p:cNvPr id="22" name="TextBox 21">
            <a:extLst>
              <a:ext uri="{FF2B5EF4-FFF2-40B4-BE49-F238E27FC236}">
                <a16:creationId xmlns:a16="http://schemas.microsoft.com/office/drawing/2014/main" id="{069C7171-DA6F-5FB5-1817-015F7C59CF12}"/>
              </a:ext>
            </a:extLst>
          </p:cNvPr>
          <p:cNvSpPr txBox="1"/>
          <p:nvPr/>
        </p:nvSpPr>
        <p:spPr>
          <a:xfrm>
            <a:off x="4846118" y="2849520"/>
            <a:ext cx="2950741" cy="3416320"/>
          </a:xfrm>
          <a:prstGeom prst="rect">
            <a:avLst/>
          </a:prstGeom>
          <a:noFill/>
        </p:spPr>
        <p:txBody>
          <a:bodyPr wrap="square" rtlCol="0">
            <a:spAutoFit/>
          </a:bodyPr>
          <a:lstStyle/>
          <a:p>
            <a:pPr marL="285750" indent="-285750">
              <a:buFont typeface="Arial" panose="020B0604020202020204" pitchFamily="34" charset="0"/>
              <a:buChar char="•"/>
            </a:pPr>
            <a:r>
              <a:rPr lang="en-US"/>
              <a:t>Current Equipment days</a:t>
            </a:r>
          </a:p>
          <a:p>
            <a:pPr marL="285750" indent="-285750">
              <a:buFont typeface="Arial" panose="020B0604020202020204" pitchFamily="34" charset="0"/>
              <a:buChar char="•"/>
            </a:pPr>
            <a:r>
              <a:rPr lang="en-US"/>
              <a:t>Perc Change Minute</a:t>
            </a:r>
          </a:p>
          <a:p>
            <a:pPr marL="285750" indent="-285750">
              <a:buFont typeface="Arial" panose="020B0604020202020204" pitchFamily="34" charset="0"/>
              <a:buChar char="•"/>
            </a:pPr>
            <a:r>
              <a:rPr lang="en-US"/>
              <a:t>Monthly Minutes</a:t>
            </a:r>
          </a:p>
          <a:p>
            <a:pPr marL="285750" indent="-285750">
              <a:buFont typeface="Arial" panose="020B0604020202020204" pitchFamily="34" charset="0"/>
              <a:buChar char="•"/>
            </a:pPr>
            <a:r>
              <a:rPr lang="en-US"/>
              <a:t>Total Recurring Charge</a:t>
            </a:r>
          </a:p>
          <a:p>
            <a:pPr marL="285750" indent="-285750">
              <a:buFont typeface="Arial" panose="020B0604020202020204" pitchFamily="34" charset="0"/>
              <a:buChar char="•"/>
            </a:pPr>
            <a:r>
              <a:rPr lang="en-US"/>
              <a:t>Off Peak Calls In Out</a:t>
            </a:r>
          </a:p>
          <a:p>
            <a:pPr marL="285750" indent="-285750">
              <a:buFont typeface="Arial" panose="020B0604020202020204" pitchFamily="34" charset="0"/>
              <a:buChar char="•"/>
            </a:pPr>
            <a:r>
              <a:rPr lang="en-US"/>
              <a:t>Peaks Calls In Out</a:t>
            </a:r>
          </a:p>
          <a:p>
            <a:pPr marL="285750" indent="-285750">
              <a:buFont typeface="Arial" panose="020B0604020202020204" pitchFamily="34" charset="0"/>
              <a:buChar char="•"/>
            </a:pPr>
            <a:r>
              <a:rPr lang="en-US"/>
              <a:t>Months in Service</a:t>
            </a:r>
          </a:p>
          <a:p>
            <a:pPr marL="285750" indent="-285750">
              <a:buFont typeface="Arial" panose="020B0604020202020204" pitchFamily="34" charset="0"/>
              <a:buChar char="•"/>
            </a:pPr>
            <a:r>
              <a:rPr lang="en-US"/>
              <a:t>Received Calls</a:t>
            </a:r>
          </a:p>
          <a:p>
            <a:pPr marL="285750" indent="-285750">
              <a:buFont typeface="Arial" panose="020B0604020202020204" pitchFamily="34" charset="0"/>
              <a:buChar char="•"/>
            </a:pPr>
            <a:r>
              <a:rPr lang="en-US"/>
              <a:t>Unanswered Calls</a:t>
            </a:r>
          </a:p>
          <a:p>
            <a:pPr marL="285750" indent="-285750">
              <a:buFont typeface="Arial" panose="020B0604020202020204" pitchFamily="34" charset="0"/>
              <a:buChar char="•"/>
            </a:pPr>
            <a:r>
              <a:rPr lang="en-US"/>
              <a:t>Monthly Revenue</a:t>
            </a:r>
          </a:p>
          <a:p>
            <a:pPr marL="285750" indent="-285750">
              <a:buFont typeface="Arial" panose="020B0604020202020204" pitchFamily="34" charset="0"/>
              <a:buChar char="•"/>
            </a:pPr>
            <a:r>
              <a:rPr lang="en-US"/>
              <a:t>Outbound Calls</a:t>
            </a: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3975042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C98EA62-0CE9-CBB3-7C54-62886B3962EB}"/>
              </a:ext>
            </a:extLst>
          </p:cNvPr>
          <p:cNvSpPr txBox="1"/>
          <p:nvPr/>
        </p:nvSpPr>
        <p:spPr>
          <a:xfrm>
            <a:off x="742950" y="742951"/>
            <a:ext cx="3476625" cy="496252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800" b="1" kern="1200">
                <a:solidFill>
                  <a:srgbClr val="FFFFFF"/>
                </a:solidFill>
                <a:latin typeface="+mj-lt"/>
                <a:ea typeface="+mj-ea"/>
                <a:cs typeface="+mj-cs"/>
              </a:rPr>
              <a:t>Yes : 36336</a:t>
            </a:r>
            <a:endParaRPr lang="en-US" sz="4800" kern="1200">
              <a:solidFill>
                <a:srgbClr val="FFFFFF"/>
              </a:solidFill>
              <a:latin typeface="+mj-lt"/>
              <a:ea typeface="+mj-ea"/>
              <a:cs typeface="+mj-cs"/>
            </a:endParaRPr>
          </a:p>
          <a:p>
            <a:pPr algn="ctr">
              <a:lnSpc>
                <a:spcPct val="90000"/>
              </a:lnSpc>
              <a:spcBef>
                <a:spcPct val="0"/>
              </a:spcBef>
              <a:spcAft>
                <a:spcPts val="600"/>
              </a:spcAft>
            </a:pPr>
            <a:r>
              <a:rPr lang="en-US" sz="4800" b="1" kern="1200">
                <a:solidFill>
                  <a:srgbClr val="FFFFFF"/>
                </a:solidFill>
                <a:latin typeface="+mj-lt"/>
                <a:ea typeface="+mj-ea"/>
                <a:cs typeface="+mj-cs"/>
              </a:rPr>
              <a:t>No : 14711</a:t>
            </a:r>
            <a:endParaRPr lang="en-US" sz="4800" kern="1200">
              <a:solidFill>
                <a:srgbClr val="FFFFFF"/>
              </a:solidFill>
              <a:latin typeface="+mj-lt"/>
              <a:ea typeface="+mj-ea"/>
              <a:cs typeface="+mj-cs"/>
            </a:endParaRPr>
          </a:p>
          <a:p>
            <a:pPr algn="ctr">
              <a:lnSpc>
                <a:spcPct val="90000"/>
              </a:lnSpc>
              <a:spcBef>
                <a:spcPct val="0"/>
              </a:spcBef>
              <a:spcAft>
                <a:spcPts val="600"/>
              </a:spcAft>
            </a:pPr>
            <a:endParaRPr lang="en-US" sz="4800" kern="1200">
              <a:solidFill>
                <a:srgbClr val="FFFFFF"/>
              </a:solidFill>
              <a:latin typeface="+mj-lt"/>
              <a:ea typeface="+mj-ea"/>
              <a:cs typeface="+mj-cs"/>
            </a:endParaRPr>
          </a:p>
        </p:txBody>
      </p:sp>
      <p:pic>
        <p:nvPicPr>
          <p:cNvPr id="4" name="Picture 3">
            <a:extLst>
              <a:ext uri="{FF2B5EF4-FFF2-40B4-BE49-F238E27FC236}">
                <a16:creationId xmlns:a16="http://schemas.microsoft.com/office/drawing/2014/main" id="{4F779035-8B44-390E-1A59-F21307AA36F8}"/>
              </a:ext>
            </a:extLst>
          </p:cNvPr>
          <p:cNvPicPr>
            <a:picLocks noChangeAspect="1"/>
          </p:cNvPicPr>
          <p:nvPr/>
        </p:nvPicPr>
        <p:blipFill>
          <a:blip r:embed="rId3"/>
          <a:stretch>
            <a:fillRect/>
          </a:stretch>
        </p:blipFill>
        <p:spPr>
          <a:xfrm>
            <a:off x="5383549" y="492573"/>
            <a:ext cx="6094090" cy="5880796"/>
          </a:xfrm>
          <a:prstGeom prst="rect">
            <a:avLst/>
          </a:prstGeom>
        </p:spPr>
      </p:pic>
    </p:spTree>
    <p:extLst>
      <p:ext uri="{BB962C8B-B14F-4D97-AF65-F5344CB8AC3E}">
        <p14:creationId xmlns:p14="http://schemas.microsoft.com/office/powerpoint/2010/main" val="3698463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9F4F0-4F9C-0867-20F4-E69CA300AF14}"/>
              </a:ext>
            </a:extLst>
          </p:cNvPr>
          <p:cNvSpPr>
            <a:spLocks noGrp="1"/>
          </p:cNvSpPr>
          <p:nvPr>
            <p:ph type="title"/>
          </p:nvPr>
        </p:nvSpPr>
        <p:spPr/>
        <p:txBody>
          <a:bodyPr/>
          <a:lstStyle/>
          <a:p>
            <a:r>
              <a:rPr lang="en-US"/>
              <a:t>Variable Description</a:t>
            </a:r>
          </a:p>
        </p:txBody>
      </p:sp>
      <p:sp>
        <p:nvSpPr>
          <p:cNvPr id="3" name="Content Placeholder 2">
            <a:extLst>
              <a:ext uri="{FF2B5EF4-FFF2-40B4-BE49-F238E27FC236}">
                <a16:creationId xmlns:a16="http://schemas.microsoft.com/office/drawing/2014/main" id="{0B9FB527-D2F2-3804-837B-ED0E10FF15ED}"/>
              </a:ext>
            </a:extLst>
          </p:cNvPr>
          <p:cNvSpPr>
            <a:spLocks noGrp="1"/>
          </p:cNvSpPr>
          <p:nvPr>
            <p:ph idx="1"/>
          </p:nvPr>
        </p:nvSpPr>
        <p:spPr/>
        <p:txBody>
          <a:bodyPr>
            <a:normAutofit fontScale="77500" lnSpcReduction="20000"/>
          </a:bodyPr>
          <a:lstStyle/>
          <a:p>
            <a:pPr marL="285750" indent="-285750"/>
            <a:r>
              <a:rPr lang="en-US"/>
              <a:t>Current Equipment Days –Number of days of the current equipment</a:t>
            </a:r>
          </a:p>
          <a:p>
            <a:pPr marL="285750" indent="-285750"/>
            <a:r>
              <a:rPr lang="en-US"/>
              <a:t>Perc Change Minute- % change in minutes of use</a:t>
            </a:r>
          </a:p>
          <a:p>
            <a:pPr marL="285750" indent="-285750"/>
            <a:r>
              <a:rPr lang="en-US"/>
              <a:t>Monthly Minutes- Total usage minutes in a month</a:t>
            </a:r>
          </a:p>
          <a:p>
            <a:pPr marL="285750" indent="-285750"/>
            <a:r>
              <a:rPr lang="en-US"/>
              <a:t>Total Recurring Charge- Mean total recurring charges</a:t>
            </a:r>
          </a:p>
          <a:p>
            <a:pPr marL="285750" indent="-285750"/>
            <a:r>
              <a:rPr lang="en-US"/>
              <a:t>Off Peak Calls In Out- Mean number of In and Out Calls during off Peak Hours</a:t>
            </a:r>
          </a:p>
          <a:p>
            <a:pPr marL="285750" indent="-285750"/>
            <a:r>
              <a:rPr lang="en-US"/>
              <a:t>Peaks Calls In Out- Mean number of In and Out Calls during Peak Hours ( 8am – 9pm)</a:t>
            </a:r>
          </a:p>
          <a:p>
            <a:pPr marL="285750" indent="-285750"/>
            <a:r>
              <a:rPr lang="en-US"/>
              <a:t>Months in Service- Months in Service for every customer</a:t>
            </a:r>
          </a:p>
          <a:p>
            <a:pPr marL="285750" indent="-285750"/>
            <a:r>
              <a:rPr lang="en-US"/>
              <a:t>Received Calls- Mean Received Voice Calls</a:t>
            </a:r>
          </a:p>
          <a:p>
            <a:pPr marL="285750" indent="-285750"/>
            <a:r>
              <a:rPr lang="en-US"/>
              <a:t>Unanswered Calls – Mean Number of Unanswered Calls</a:t>
            </a:r>
          </a:p>
          <a:p>
            <a:pPr marL="285750" indent="-285750"/>
            <a:r>
              <a:rPr lang="en-US"/>
              <a:t>Monthly Revenue – Mean Monthly Revenue</a:t>
            </a:r>
          </a:p>
          <a:p>
            <a:pPr marL="285750" indent="-285750"/>
            <a:r>
              <a:rPr lang="en-US"/>
              <a:t>Outbound Calls – Mean number of Outbound Calls</a:t>
            </a:r>
          </a:p>
        </p:txBody>
      </p:sp>
    </p:spTree>
    <p:extLst>
      <p:ext uri="{BB962C8B-B14F-4D97-AF65-F5344CB8AC3E}">
        <p14:creationId xmlns:p14="http://schemas.microsoft.com/office/powerpoint/2010/main" val="3397510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BC7A2EF9-83FD-EF76-9077-6FB433BB2CD3}"/>
              </a:ext>
            </a:extLst>
          </p:cNvPr>
          <p:cNvGraphicFramePr>
            <a:graphicFrameLocks noGrp="1"/>
          </p:cNvGraphicFramePr>
          <p:nvPr>
            <p:extLst>
              <p:ext uri="{D42A27DB-BD31-4B8C-83A1-F6EECF244321}">
                <p14:modId xmlns:p14="http://schemas.microsoft.com/office/powerpoint/2010/main" val="989609682"/>
              </p:ext>
            </p:extLst>
          </p:nvPr>
        </p:nvGraphicFramePr>
        <p:xfrm>
          <a:off x="1261485" y="838845"/>
          <a:ext cx="9410686" cy="5943600"/>
        </p:xfrm>
        <a:graphic>
          <a:graphicData uri="http://schemas.openxmlformats.org/drawingml/2006/table">
            <a:tbl>
              <a:tblPr firstRow="1" bandRow="1">
                <a:solidFill>
                  <a:schemeClr val="bg1"/>
                </a:solidFill>
                <a:tableStyleId>{5C22544A-7EE6-4342-B048-85BDC9FD1C3A}</a:tableStyleId>
              </a:tblPr>
              <a:tblGrid>
                <a:gridCol w="2195933">
                  <a:extLst>
                    <a:ext uri="{9D8B030D-6E8A-4147-A177-3AD203B41FA5}">
                      <a16:colId xmlns:a16="http://schemas.microsoft.com/office/drawing/2014/main" val="4031440625"/>
                    </a:ext>
                  </a:extLst>
                </a:gridCol>
                <a:gridCol w="1294170">
                  <a:extLst>
                    <a:ext uri="{9D8B030D-6E8A-4147-A177-3AD203B41FA5}">
                      <a16:colId xmlns:a16="http://schemas.microsoft.com/office/drawing/2014/main" val="2525348062"/>
                    </a:ext>
                  </a:extLst>
                </a:gridCol>
                <a:gridCol w="1740061">
                  <a:extLst>
                    <a:ext uri="{9D8B030D-6E8A-4147-A177-3AD203B41FA5}">
                      <a16:colId xmlns:a16="http://schemas.microsoft.com/office/drawing/2014/main" val="3752939428"/>
                    </a:ext>
                  </a:extLst>
                </a:gridCol>
                <a:gridCol w="1208326">
                  <a:extLst>
                    <a:ext uri="{9D8B030D-6E8A-4147-A177-3AD203B41FA5}">
                      <a16:colId xmlns:a16="http://schemas.microsoft.com/office/drawing/2014/main" val="590834526"/>
                    </a:ext>
                  </a:extLst>
                </a:gridCol>
                <a:gridCol w="1525780">
                  <a:extLst>
                    <a:ext uri="{9D8B030D-6E8A-4147-A177-3AD203B41FA5}">
                      <a16:colId xmlns:a16="http://schemas.microsoft.com/office/drawing/2014/main" val="2967566219"/>
                    </a:ext>
                  </a:extLst>
                </a:gridCol>
                <a:gridCol w="1446416">
                  <a:extLst>
                    <a:ext uri="{9D8B030D-6E8A-4147-A177-3AD203B41FA5}">
                      <a16:colId xmlns:a16="http://schemas.microsoft.com/office/drawing/2014/main" val="3885442992"/>
                    </a:ext>
                  </a:extLst>
                </a:gridCol>
              </a:tblGrid>
              <a:tr h="495300">
                <a:tc>
                  <a:txBody>
                    <a:bodyPr/>
                    <a:lstStyle/>
                    <a:p>
                      <a:pPr algn="ctr" fontAlgn="b"/>
                      <a:r>
                        <a:rPr lang="en-US" sz="1600" b="0" i="0" u="none" strike="noStrike" cap="none" spc="0">
                          <a:solidFill>
                            <a:schemeClr val="bg1"/>
                          </a:solidFill>
                          <a:effectLst/>
                          <a:latin typeface="Calibri" panose="020F0502020204030204" pitchFamily="34" charset="0"/>
                        </a:rPr>
                        <a:t>Summary</a:t>
                      </a:r>
                    </a:p>
                  </a:txBody>
                  <a:tcPr marL="136033" marR="10900" marT="104641" marB="104641"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ctr" fontAlgn="b"/>
                      <a:r>
                        <a:rPr lang="en-US" sz="1600" b="0" i="0" u="none" strike="noStrike" cap="none" spc="0">
                          <a:solidFill>
                            <a:schemeClr val="bg1"/>
                          </a:solidFill>
                          <a:effectLst/>
                          <a:latin typeface="Calibri" panose="020F0502020204030204" pitchFamily="34" charset="0"/>
                        </a:rPr>
                        <a:t>Mean</a:t>
                      </a:r>
                    </a:p>
                  </a:txBody>
                  <a:tcPr marL="136033" marR="10900" marT="104641" marB="104641"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ctr" fontAlgn="b"/>
                      <a:r>
                        <a:rPr lang="en-US" sz="1600" b="0" i="0" u="none" strike="noStrike" cap="none" spc="0">
                          <a:solidFill>
                            <a:schemeClr val="bg1"/>
                          </a:solidFill>
                          <a:effectLst/>
                          <a:latin typeface="Calibri" panose="020F0502020204030204" pitchFamily="34" charset="0"/>
                        </a:rPr>
                        <a:t>Standard Deviation</a:t>
                      </a:r>
                    </a:p>
                  </a:txBody>
                  <a:tcPr marL="136033" marR="10900" marT="104641" marB="104641"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ctr" fontAlgn="b"/>
                      <a:r>
                        <a:rPr lang="en-US" sz="1600" b="0" i="0" u="none" strike="noStrike" cap="none" spc="0">
                          <a:solidFill>
                            <a:schemeClr val="bg1"/>
                          </a:solidFill>
                          <a:effectLst/>
                          <a:latin typeface="Calibri" panose="020F0502020204030204" pitchFamily="34" charset="0"/>
                        </a:rPr>
                        <a:t>Minimum</a:t>
                      </a:r>
                    </a:p>
                  </a:txBody>
                  <a:tcPr marL="136033" marR="10900" marT="104641" marB="104641"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ctr" fontAlgn="b"/>
                      <a:r>
                        <a:rPr lang="en-US" sz="1600" b="0" i="0" u="none" strike="noStrike" cap="none" spc="0">
                          <a:solidFill>
                            <a:schemeClr val="bg1"/>
                          </a:solidFill>
                          <a:effectLst/>
                          <a:latin typeface="Calibri" panose="020F0502020204030204" pitchFamily="34" charset="0"/>
                        </a:rPr>
                        <a:t>Maximum</a:t>
                      </a:r>
                    </a:p>
                  </a:txBody>
                  <a:tcPr marL="136033" marR="10900" marT="104641" marB="104641"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ctr" fontAlgn="b"/>
                      <a:r>
                        <a:rPr lang="en-US" sz="1600" b="0" i="0" u="none" strike="noStrike" cap="none" spc="0">
                          <a:solidFill>
                            <a:schemeClr val="bg1"/>
                          </a:solidFill>
                          <a:effectLst/>
                          <a:latin typeface="Calibri" panose="020F0502020204030204" pitchFamily="34" charset="0"/>
                        </a:rPr>
                        <a:t>Median</a:t>
                      </a:r>
                    </a:p>
                  </a:txBody>
                  <a:tcPr marL="136033" marR="10900" marT="104641" marB="104641"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94368938"/>
                  </a:ext>
                </a:extLst>
              </a:tr>
              <a:tr h="495300">
                <a:tc>
                  <a:txBody>
                    <a:bodyPr/>
                    <a:lstStyle/>
                    <a:p>
                      <a:pPr algn="ctr" fontAlgn="b"/>
                      <a:r>
                        <a:rPr lang="en-US" sz="1600" b="0" i="0" u="none" strike="noStrike" cap="none" spc="0">
                          <a:solidFill>
                            <a:schemeClr val="tx1"/>
                          </a:solidFill>
                          <a:effectLst/>
                          <a:latin typeface="Calibri" panose="020F0502020204030204" pitchFamily="34" charset="0"/>
                        </a:rPr>
                        <a:t>CurrentEquipmentDays</a:t>
                      </a:r>
                    </a:p>
                  </a:txBody>
                  <a:tcPr marL="136033" marR="10900" marT="104641" marB="104641" anchor="b">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380.5448</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253.7996</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-5</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1812</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329</a:t>
                      </a:r>
                    </a:p>
                  </a:txBody>
                  <a:tcPr marL="136033" marR="10900" marT="104641" marB="104641" anchor="b">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3540514210"/>
                  </a:ext>
                </a:extLst>
              </a:tr>
              <a:tr h="495300">
                <a:tc>
                  <a:txBody>
                    <a:bodyPr/>
                    <a:lstStyle/>
                    <a:p>
                      <a:pPr algn="ctr" fontAlgn="b"/>
                      <a:r>
                        <a:rPr lang="en-US" sz="1600" b="0" i="0" u="none" strike="noStrike" cap="none" spc="0">
                          <a:solidFill>
                            <a:schemeClr val="tx1"/>
                          </a:solidFill>
                          <a:effectLst/>
                          <a:latin typeface="Calibri" panose="020F0502020204030204" pitchFamily="34" charset="0"/>
                        </a:rPr>
                        <a:t>MonthsInService</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18.756264</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9.800138</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6</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61</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16</a:t>
                      </a:r>
                    </a:p>
                  </a:txBody>
                  <a:tcPr marL="136033" marR="10900" marT="104641" marB="104641" anchor="b">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416957111"/>
                  </a:ext>
                </a:extLst>
              </a:tr>
              <a:tr h="495300">
                <a:tc>
                  <a:txBody>
                    <a:bodyPr/>
                    <a:lstStyle/>
                    <a:p>
                      <a:pPr algn="ctr" fontAlgn="b"/>
                      <a:r>
                        <a:rPr lang="en-US" sz="1600" b="0" i="0" u="none" strike="noStrike" cap="none" spc="0">
                          <a:solidFill>
                            <a:schemeClr val="tx1"/>
                          </a:solidFill>
                          <a:effectLst/>
                          <a:latin typeface="Calibri" panose="020F0502020204030204" pitchFamily="34" charset="0"/>
                        </a:rPr>
                        <a:t>PercChangeMinutes</a:t>
                      </a:r>
                    </a:p>
                  </a:txBody>
                  <a:tcPr marL="136033" marR="10900" marT="104641" marB="104641" anchor="b">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-11.50083</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256.58799</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-3875</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5192</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-5</a:t>
                      </a:r>
                    </a:p>
                  </a:txBody>
                  <a:tcPr marL="136033" marR="10900" marT="104641" marB="104641"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4008717210"/>
                  </a:ext>
                </a:extLst>
              </a:tr>
              <a:tr h="495300">
                <a:tc>
                  <a:txBody>
                    <a:bodyPr/>
                    <a:lstStyle/>
                    <a:p>
                      <a:pPr algn="ctr" fontAlgn="b"/>
                      <a:r>
                        <a:rPr lang="en-US" sz="1600" b="0" i="0" u="none" strike="noStrike" cap="none" spc="0">
                          <a:solidFill>
                            <a:schemeClr val="tx1"/>
                          </a:solidFill>
                          <a:effectLst/>
                          <a:latin typeface="Calibri" panose="020F0502020204030204" pitchFamily="34" charset="0"/>
                        </a:rPr>
                        <a:t>MonthlyMinutes</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525.1655</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529.1342</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0</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7359</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366</a:t>
                      </a:r>
                    </a:p>
                  </a:txBody>
                  <a:tcPr marL="136033" marR="10900" marT="104641" marB="104641" anchor="b">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471153693"/>
                  </a:ext>
                </a:extLst>
              </a:tr>
              <a:tr h="495300">
                <a:tc>
                  <a:txBody>
                    <a:bodyPr/>
                    <a:lstStyle/>
                    <a:p>
                      <a:pPr algn="ctr" fontAlgn="b"/>
                      <a:r>
                        <a:rPr lang="en-US" sz="1600" b="0" i="0" u="none" strike="noStrike" cap="none" spc="0">
                          <a:solidFill>
                            <a:schemeClr val="tx1"/>
                          </a:solidFill>
                          <a:effectLst/>
                          <a:latin typeface="Calibri" panose="020F0502020204030204" pitchFamily="34" charset="0"/>
                        </a:rPr>
                        <a:t>OffPeakCallsInOut</a:t>
                      </a:r>
                    </a:p>
                  </a:txBody>
                  <a:tcPr marL="136033" marR="10900" marT="104641" marB="104641" anchor="b">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67.65079</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92.7527</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0</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1474.7</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35.7</a:t>
                      </a:r>
                    </a:p>
                  </a:txBody>
                  <a:tcPr marL="136033" marR="10900" marT="104641" marB="104641"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1007610756"/>
                  </a:ext>
                </a:extLst>
              </a:tr>
              <a:tr h="495300">
                <a:tc>
                  <a:txBody>
                    <a:bodyPr/>
                    <a:lstStyle/>
                    <a:p>
                      <a:pPr algn="ctr" fontAlgn="b"/>
                      <a:r>
                        <a:rPr lang="en-US" sz="1600" b="0" i="0" u="none" strike="noStrike" cap="none" spc="0">
                          <a:solidFill>
                            <a:schemeClr val="tx1"/>
                          </a:solidFill>
                          <a:effectLst/>
                          <a:latin typeface="Calibri" panose="020F0502020204030204" pitchFamily="34" charset="0"/>
                        </a:rPr>
                        <a:t>TotalRecurringCharge</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46.8245</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23.81262</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-11</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400</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45</a:t>
                      </a:r>
                    </a:p>
                  </a:txBody>
                  <a:tcPr marL="136033" marR="10900" marT="104641" marB="104641" anchor="b">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407527002"/>
                  </a:ext>
                </a:extLst>
              </a:tr>
              <a:tr h="495300">
                <a:tc>
                  <a:txBody>
                    <a:bodyPr/>
                    <a:lstStyle/>
                    <a:p>
                      <a:pPr algn="ctr" fontAlgn="b"/>
                      <a:r>
                        <a:rPr lang="en-US" sz="1600" b="0" i="0" u="none" strike="noStrike" cap="none" spc="0">
                          <a:solidFill>
                            <a:schemeClr val="tx1"/>
                          </a:solidFill>
                          <a:effectLst/>
                          <a:latin typeface="Calibri" panose="020F0502020204030204" pitchFamily="34" charset="0"/>
                        </a:rPr>
                        <a:t>PeakCallsInOut</a:t>
                      </a:r>
                    </a:p>
                  </a:txBody>
                  <a:tcPr marL="136033" marR="10900" marT="104641" marB="104641" anchor="b">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90.54952</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104.94747</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0</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2090.7</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62</a:t>
                      </a:r>
                    </a:p>
                  </a:txBody>
                  <a:tcPr marL="136033" marR="10900" marT="104641" marB="104641"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3655027532"/>
                  </a:ext>
                </a:extLst>
              </a:tr>
              <a:tr h="495300">
                <a:tc>
                  <a:txBody>
                    <a:bodyPr/>
                    <a:lstStyle/>
                    <a:p>
                      <a:pPr algn="ctr" fontAlgn="b"/>
                      <a:r>
                        <a:rPr lang="en-US" sz="1600" b="0" i="0" u="none" strike="noStrike" cap="none" spc="0">
                          <a:solidFill>
                            <a:schemeClr val="tx1"/>
                          </a:solidFill>
                          <a:effectLst/>
                          <a:latin typeface="Calibri" panose="020F0502020204030204" pitchFamily="34" charset="0"/>
                        </a:rPr>
                        <a:t>MonthlyRevenue</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58.80279</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44.44296</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-6.17</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1223.38</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48.46</a:t>
                      </a:r>
                    </a:p>
                  </a:txBody>
                  <a:tcPr marL="136033" marR="10900" marT="104641" marB="104641" anchor="b">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4055287061"/>
                  </a:ext>
                </a:extLst>
              </a:tr>
              <a:tr h="495300">
                <a:tc>
                  <a:txBody>
                    <a:bodyPr/>
                    <a:lstStyle/>
                    <a:p>
                      <a:pPr algn="ctr" fontAlgn="b"/>
                      <a:r>
                        <a:rPr lang="en-US" sz="1600" b="0" i="0" u="none" strike="noStrike" cap="none" spc="0">
                          <a:solidFill>
                            <a:schemeClr val="tx1"/>
                          </a:solidFill>
                          <a:effectLst/>
                          <a:latin typeface="Calibri" panose="020F0502020204030204" pitchFamily="34" charset="0"/>
                        </a:rPr>
                        <a:t>ReceivedCalls</a:t>
                      </a:r>
                    </a:p>
                  </a:txBody>
                  <a:tcPr marL="136033" marR="10900" marT="104641" marB="104641" anchor="b">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114.8001</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166.4859</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0</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2692.4</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52.8</a:t>
                      </a:r>
                    </a:p>
                  </a:txBody>
                  <a:tcPr marL="136033" marR="10900" marT="104641" marB="104641"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2094993980"/>
                  </a:ext>
                </a:extLst>
              </a:tr>
              <a:tr h="495300">
                <a:tc>
                  <a:txBody>
                    <a:bodyPr/>
                    <a:lstStyle/>
                    <a:p>
                      <a:pPr algn="ctr" fontAlgn="b"/>
                      <a:r>
                        <a:rPr lang="en-US" sz="1600" b="0" i="0" u="none" strike="noStrike" cap="none" spc="0">
                          <a:solidFill>
                            <a:schemeClr val="tx1"/>
                          </a:solidFill>
                          <a:effectLst/>
                          <a:latin typeface="Calibri" panose="020F0502020204030204" pitchFamily="34" charset="0"/>
                        </a:rPr>
                        <a:t>UnansweredCalls</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28.28898</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38.87619</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0</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848.7</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ctr" fontAlgn="b"/>
                      <a:r>
                        <a:rPr lang="en-US" sz="1600" b="0" i="0" u="none" strike="noStrike" cap="none" spc="0">
                          <a:solidFill>
                            <a:schemeClr val="tx1"/>
                          </a:solidFill>
                          <a:effectLst/>
                          <a:latin typeface="Calibri" panose="020F0502020204030204" pitchFamily="34" charset="0"/>
                        </a:rPr>
                        <a:t>16.3</a:t>
                      </a:r>
                    </a:p>
                  </a:txBody>
                  <a:tcPr marL="136033" marR="10900" marT="104641" marB="104641" anchor="b">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69480451"/>
                  </a:ext>
                </a:extLst>
              </a:tr>
              <a:tr h="495300">
                <a:tc>
                  <a:txBody>
                    <a:bodyPr/>
                    <a:lstStyle/>
                    <a:p>
                      <a:pPr algn="ctr" fontAlgn="b"/>
                      <a:r>
                        <a:rPr lang="en-US" sz="1600" b="0" i="0" u="none" strike="noStrike" cap="none" spc="0">
                          <a:solidFill>
                            <a:schemeClr val="tx1"/>
                          </a:solidFill>
                          <a:effectLst/>
                          <a:latin typeface="Calibri" panose="020F0502020204030204" pitchFamily="34" charset="0"/>
                        </a:rPr>
                        <a:t>Churn</a:t>
                      </a:r>
                    </a:p>
                  </a:txBody>
                  <a:tcPr marL="136033" marR="10900" marT="104641" marB="104641" anchor="b">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0.2881854</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0.4529223</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0</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1</a:t>
                      </a:r>
                    </a:p>
                  </a:txBody>
                  <a:tcPr marL="136033" marR="10900" marT="104641" marB="104641"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ctr" fontAlgn="b"/>
                      <a:r>
                        <a:rPr lang="en-US" sz="1600" b="0" i="0" u="none" strike="noStrike" cap="none" spc="0">
                          <a:solidFill>
                            <a:schemeClr val="tx1"/>
                          </a:solidFill>
                          <a:effectLst/>
                          <a:latin typeface="Calibri" panose="020F0502020204030204" pitchFamily="34" charset="0"/>
                        </a:rPr>
                        <a:t>0</a:t>
                      </a:r>
                    </a:p>
                  </a:txBody>
                  <a:tcPr marL="136033" marR="10900" marT="104641" marB="104641"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1613620046"/>
                  </a:ext>
                </a:extLst>
              </a:tr>
            </a:tbl>
          </a:graphicData>
        </a:graphic>
      </p:graphicFrame>
      <p:sp>
        <p:nvSpPr>
          <p:cNvPr id="2" name="Title 1">
            <a:extLst>
              <a:ext uri="{FF2B5EF4-FFF2-40B4-BE49-F238E27FC236}">
                <a16:creationId xmlns:a16="http://schemas.microsoft.com/office/drawing/2014/main" id="{048509B9-186D-D8BF-E2D7-31E7D67BC696}"/>
              </a:ext>
            </a:extLst>
          </p:cNvPr>
          <p:cNvSpPr>
            <a:spLocks noGrp="1"/>
          </p:cNvSpPr>
          <p:nvPr>
            <p:ph type="title"/>
          </p:nvPr>
        </p:nvSpPr>
        <p:spPr>
          <a:xfrm>
            <a:off x="322158" y="-133040"/>
            <a:ext cx="11139854" cy="990288"/>
          </a:xfrm>
        </p:spPr>
        <p:txBody>
          <a:bodyPr vert="horz" lIns="91440" tIns="45720" rIns="91440" bIns="45720" rtlCol="0" anchor="b">
            <a:normAutofit/>
          </a:bodyPr>
          <a:lstStyle/>
          <a:p>
            <a:pPr algn="ctr"/>
            <a:r>
              <a:rPr lang="en-US">
                <a:solidFill>
                  <a:schemeClr val="bg1"/>
                </a:solidFill>
              </a:rPr>
              <a:t>Summarizing the Data Set</a:t>
            </a:r>
            <a:endParaRPr lang="en-US">
              <a:ea typeface="+mj-ea"/>
              <a:cs typeface="+mj-cs"/>
            </a:endParaRPr>
          </a:p>
        </p:txBody>
      </p:sp>
    </p:spTree>
    <p:extLst>
      <p:ext uri="{BB962C8B-B14F-4D97-AF65-F5344CB8AC3E}">
        <p14:creationId xmlns:p14="http://schemas.microsoft.com/office/powerpoint/2010/main" val="6683542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F47312-1E8A-20AE-D832-E148C1CEF326}"/>
              </a:ext>
            </a:extLst>
          </p:cNvPr>
          <p:cNvPicPr>
            <a:picLocks noChangeAspect="1"/>
          </p:cNvPicPr>
          <p:nvPr/>
        </p:nvPicPr>
        <p:blipFill>
          <a:blip r:embed="rId2"/>
          <a:stretch>
            <a:fillRect/>
          </a:stretch>
        </p:blipFill>
        <p:spPr>
          <a:xfrm>
            <a:off x="-2723" y="676472"/>
            <a:ext cx="12023456" cy="6142812"/>
          </a:xfrm>
          <a:prstGeom prst="rect">
            <a:avLst/>
          </a:prstGeom>
          <a:ln>
            <a:noFill/>
          </a:ln>
        </p:spPr>
      </p:pic>
      <p:sp>
        <p:nvSpPr>
          <p:cNvPr id="2" name="TextBox 1">
            <a:extLst>
              <a:ext uri="{FF2B5EF4-FFF2-40B4-BE49-F238E27FC236}">
                <a16:creationId xmlns:a16="http://schemas.microsoft.com/office/drawing/2014/main" id="{9CCDC400-5728-C783-C377-E63897B48474}"/>
              </a:ext>
            </a:extLst>
          </p:cNvPr>
          <p:cNvSpPr txBox="1"/>
          <p:nvPr/>
        </p:nvSpPr>
        <p:spPr>
          <a:xfrm>
            <a:off x="2547654" y="79443"/>
            <a:ext cx="752454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accent1"/>
                </a:solidFill>
              </a:rPr>
              <a:t>Correlation Matrix of all the Numeric Variables</a:t>
            </a:r>
            <a:endParaRPr lang="en-US" sz="2800">
              <a:solidFill>
                <a:schemeClr val="accent1"/>
              </a:solidFill>
              <a:cs typeface="Calibri"/>
            </a:endParaRPr>
          </a:p>
        </p:txBody>
      </p:sp>
    </p:spTree>
    <p:extLst>
      <p:ext uri="{BB962C8B-B14F-4D97-AF65-F5344CB8AC3E}">
        <p14:creationId xmlns:p14="http://schemas.microsoft.com/office/powerpoint/2010/main" val="15898906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e&#10;&#10;Description automatically generated with low confidence">
            <a:extLst>
              <a:ext uri="{FF2B5EF4-FFF2-40B4-BE49-F238E27FC236}">
                <a16:creationId xmlns:a16="http://schemas.microsoft.com/office/drawing/2014/main" id="{3891CD3C-2084-A933-11CF-7CB917799C32}"/>
              </a:ext>
            </a:extLst>
          </p:cNvPr>
          <p:cNvPicPr>
            <a:picLocks noChangeAspect="1"/>
          </p:cNvPicPr>
          <p:nvPr/>
        </p:nvPicPr>
        <p:blipFill>
          <a:blip r:embed="rId2"/>
          <a:stretch>
            <a:fillRect/>
          </a:stretch>
        </p:blipFill>
        <p:spPr>
          <a:xfrm>
            <a:off x="1120477" y="1224259"/>
            <a:ext cx="9951041" cy="4403335"/>
          </a:xfrm>
          <a:prstGeom prst="rect">
            <a:avLst/>
          </a:prstGeom>
        </p:spPr>
      </p:pic>
      <p:sp>
        <p:nvSpPr>
          <p:cNvPr id="2" name="TextBox 1">
            <a:extLst>
              <a:ext uri="{FF2B5EF4-FFF2-40B4-BE49-F238E27FC236}">
                <a16:creationId xmlns:a16="http://schemas.microsoft.com/office/drawing/2014/main" id="{685D5C54-232E-9FA2-ECCC-33FB10015303}"/>
              </a:ext>
            </a:extLst>
          </p:cNvPr>
          <p:cNvSpPr txBox="1"/>
          <p:nvPr/>
        </p:nvSpPr>
        <p:spPr>
          <a:xfrm>
            <a:off x="2923288" y="4316"/>
            <a:ext cx="596834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accent1"/>
                </a:solidFill>
                <a:cs typeface="Calibri"/>
              </a:rPr>
              <a:t>Scatter Plot Matrix of Top 10 Variables</a:t>
            </a:r>
          </a:p>
        </p:txBody>
      </p:sp>
    </p:spTree>
    <p:extLst>
      <p:ext uri="{BB962C8B-B14F-4D97-AF65-F5344CB8AC3E}">
        <p14:creationId xmlns:p14="http://schemas.microsoft.com/office/powerpoint/2010/main" val="3863091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6" name="Picture 5" descr="Background pattern&#10;&#10;Description automatically generated">
            <a:extLst>
              <a:ext uri="{FF2B5EF4-FFF2-40B4-BE49-F238E27FC236}">
                <a16:creationId xmlns:a16="http://schemas.microsoft.com/office/drawing/2014/main" id="{14128F61-952D-D29D-CFD9-B37B0CD49453}"/>
              </a:ext>
            </a:extLst>
          </p:cNvPr>
          <p:cNvPicPr>
            <a:picLocks noChangeAspect="1"/>
          </p:cNvPicPr>
          <p:nvPr/>
        </p:nvPicPr>
        <p:blipFill rotWithShape="1">
          <a:blip r:embed="rId2">
            <a:duotone>
              <a:schemeClr val="bg2">
                <a:shade val="45000"/>
                <a:satMod val="135000"/>
              </a:schemeClr>
              <a:prstClr val="white"/>
            </a:duotone>
          </a:blip>
          <a:srcRect t="25000"/>
          <a:stretch/>
        </p:blipFill>
        <p:spPr>
          <a:xfrm>
            <a:off x="20" y="17134"/>
            <a:ext cx="12191980" cy="6857990"/>
          </a:xfrm>
          <a:prstGeom prst="rect">
            <a:avLst/>
          </a:prstGeom>
        </p:spPr>
      </p:pic>
      <p:sp>
        <p:nvSpPr>
          <p:cNvPr id="37"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FE49DF-A9BB-3C3B-99C1-A681BB2EADA4}"/>
              </a:ext>
            </a:extLst>
          </p:cNvPr>
          <p:cNvSpPr>
            <a:spLocks noGrp="1"/>
          </p:cNvSpPr>
          <p:nvPr>
            <p:ph type="title"/>
          </p:nvPr>
        </p:nvSpPr>
        <p:spPr>
          <a:xfrm>
            <a:off x="838200" y="365125"/>
            <a:ext cx="10515600" cy="1325563"/>
          </a:xfrm>
        </p:spPr>
        <p:txBody>
          <a:bodyPr>
            <a:normAutofit/>
          </a:bodyPr>
          <a:lstStyle/>
          <a:p>
            <a:pPr algn="ctr"/>
            <a:r>
              <a:rPr lang="en-US">
                <a:solidFill>
                  <a:schemeClr val="accent1"/>
                </a:solidFill>
              </a:rPr>
              <a:t>Data Modeling Goals And Objectives</a:t>
            </a:r>
            <a:br>
              <a:rPr lang="en-US">
                <a:solidFill>
                  <a:schemeClr val="accent1"/>
                </a:solidFill>
              </a:rPr>
            </a:br>
            <a:endParaRPr lang="en-US">
              <a:solidFill>
                <a:schemeClr val="accent1"/>
              </a:solidFill>
              <a:cs typeface="Calibri Light"/>
            </a:endParaRPr>
          </a:p>
        </p:txBody>
      </p:sp>
      <p:graphicFrame>
        <p:nvGraphicFramePr>
          <p:cNvPr id="38" name="Content Placeholder 2">
            <a:extLst>
              <a:ext uri="{FF2B5EF4-FFF2-40B4-BE49-F238E27FC236}">
                <a16:creationId xmlns:a16="http://schemas.microsoft.com/office/drawing/2014/main" id="{35F6AB43-B638-8D32-E1AF-7D2E20794DCC}"/>
              </a:ext>
            </a:extLst>
          </p:cNvPr>
          <p:cNvGraphicFramePr>
            <a:graphicFrameLocks noGrp="1"/>
          </p:cNvGraphicFramePr>
          <p:nvPr>
            <p:ph idx="1"/>
            <p:extLst>
              <p:ext uri="{D42A27DB-BD31-4B8C-83A1-F6EECF244321}">
                <p14:modId xmlns:p14="http://schemas.microsoft.com/office/powerpoint/2010/main" val="771407936"/>
              </p:ext>
            </p:extLst>
          </p:nvPr>
        </p:nvGraphicFramePr>
        <p:xfrm>
          <a:off x="177800" y="1825625"/>
          <a:ext cx="11912600" cy="4460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77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CFB354-46A0-5171-3E49-DBB471253210}"/>
              </a:ext>
            </a:extLst>
          </p:cNvPr>
          <p:cNvSpPr>
            <a:spLocks noGrp="1"/>
          </p:cNvSpPr>
          <p:nvPr>
            <p:ph type="title"/>
          </p:nvPr>
        </p:nvSpPr>
        <p:spPr>
          <a:xfrm>
            <a:off x="9275946" y="618681"/>
            <a:ext cx="2431422" cy="4794567"/>
          </a:xfrm>
        </p:spPr>
        <p:txBody>
          <a:bodyPr vert="horz" lIns="91440" tIns="45720" rIns="91440" bIns="45720" rtlCol="0" anchor="ctr">
            <a:normAutofit/>
          </a:bodyPr>
          <a:lstStyle/>
          <a:p>
            <a:br>
              <a:rPr lang="en-US" sz="3600"/>
            </a:br>
            <a:r>
              <a:rPr lang="en-US" sz="3600">
                <a:solidFill>
                  <a:schemeClr val="bg1"/>
                </a:solidFill>
              </a:rPr>
              <a:t>Random forest:</a:t>
            </a:r>
            <a:br>
              <a:rPr lang="en-US" sz="3600">
                <a:solidFill>
                  <a:schemeClr val="bg1"/>
                </a:solidFill>
              </a:rPr>
            </a:br>
            <a:r>
              <a:rPr lang="en-US" sz="3600">
                <a:solidFill>
                  <a:schemeClr val="bg1"/>
                </a:solidFill>
              </a:rPr>
              <a:t>Key</a:t>
            </a:r>
            <a:br>
              <a:rPr lang="en-US" sz="3600">
                <a:solidFill>
                  <a:schemeClr val="bg1"/>
                </a:solidFill>
              </a:rPr>
            </a:br>
            <a:r>
              <a:rPr lang="en-US" sz="3600">
                <a:solidFill>
                  <a:schemeClr val="bg1"/>
                </a:solidFill>
              </a:rPr>
              <a:t>Variables</a:t>
            </a:r>
          </a:p>
        </p:txBody>
      </p:sp>
      <p:sp>
        <p:nvSpPr>
          <p:cNvPr id="16"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Chart, line chart, scatter chart&#10;&#10;Description automatically generated">
            <a:extLst>
              <a:ext uri="{FF2B5EF4-FFF2-40B4-BE49-F238E27FC236}">
                <a16:creationId xmlns:a16="http://schemas.microsoft.com/office/drawing/2014/main" id="{4EDF419D-B4C0-FE10-F2DA-E2ACF635027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5513" b="1"/>
          <a:stretch/>
        </p:blipFill>
        <p:spPr>
          <a:xfrm>
            <a:off x="959127" y="908291"/>
            <a:ext cx="7163222" cy="4808332"/>
          </a:xfrm>
          <a:prstGeom prst="rect">
            <a:avLst/>
          </a:prstGeom>
          <a:effectLst/>
        </p:spPr>
      </p:pic>
    </p:spTree>
    <p:extLst>
      <p:ext uri="{BB962C8B-B14F-4D97-AF65-F5344CB8AC3E}">
        <p14:creationId xmlns:p14="http://schemas.microsoft.com/office/powerpoint/2010/main" val="25245113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18">
            <a:extLst>
              <a:ext uri="{FF2B5EF4-FFF2-40B4-BE49-F238E27FC236}">
                <a16:creationId xmlns:a16="http://schemas.microsoft.com/office/drawing/2014/main" id="{5BA5B84A-C7F4-03E5-6CB1-B8DC3CEC8256}"/>
              </a:ext>
            </a:extLst>
          </p:cNvPr>
          <p:cNvPicPr>
            <a:picLocks noGrp="1" noChangeAspect="1"/>
          </p:cNvPicPr>
          <p:nvPr>
            <p:ph idx="1"/>
          </p:nvPr>
        </p:nvPicPr>
        <p:blipFill>
          <a:blip r:embed="rId2"/>
          <a:stretch>
            <a:fillRect/>
          </a:stretch>
        </p:blipFill>
        <p:spPr>
          <a:xfrm>
            <a:off x="1069573" y="1352033"/>
            <a:ext cx="9763528" cy="5161698"/>
          </a:xfrm>
        </p:spPr>
      </p:pic>
      <p:sp>
        <p:nvSpPr>
          <p:cNvPr id="2" name="Title 1">
            <a:extLst>
              <a:ext uri="{FF2B5EF4-FFF2-40B4-BE49-F238E27FC236}">
                <a16:creationId xmlns:a16="http://schemas.microsoft.com/office/drawing/2014/main" id="{9D8DF354-60EE-BE81-1313-3D9EEE34ADE8}"/>
              </a:ext>
            </a:extLst>
          </p:cNvPr>
          <p:cNvSpPr>
            <a:spLocks noGrp="1"/>
          </p:cNvSpPr>
          <p:nvPr>
            <p:ph type="title"/>
          </p:nvPr>
        </p:nvSpPr>
        <p:spPr>
          <a:xfrm>
            <a:off x="1074313" y="86083"/>
            <a:ext cx="10515600" cy="1325563"/>
          </a:xfrm>
        </p:spPr>
        <p:txBody>
          <a:bodyPr>
            <a:normAutofit/>
          </a:bodyPr>
          <a:lstStyle/>
          <a:p>
            <a:pPr algn="ctr"/>
            <a:r>
              <a:rPr lang="en-US">
                <a:solidFill>
                  <a:schemeClr val="accent1"/>
                </a:solidFill>
              </a:rPr>
              <a:t>Decision Tree with Top 10 Variables</a:t>
            </a:r>
            <a:endParaRPr lang="en-US"/>
          </a:p>
        </p:txBody>
      </p:sp>
    </p:spTree>
    <p:extLst>
      <p:ext uri="{BB962C8B-B14F-4D97-AF65-F5344CB8AC3E}">
        <p14:creationId xmlns:p14="http://schemas.microsoft.com/office/powerpoint/2010/main" val="2077900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0D873FB-A626-6D95-2BD2-F26A64EFB23D}"/>
              </a:ext>
            </a:extLst>
          </p:cNvPr>
          <p:cNvPicPr>
            <a:picLocks noChangeAspect="1"/>
          </p:cNvPicPr>
          <p:nvPr/>
        </p:nvPicPr>
        <p:blipFill>
          <a:blip r:embed="rId2"/>
          <a:stretch>
            <a:fillRect/>
          </a:stretch>
        </p:blipFill>
        <p:spPr>
          <a:xfrm>
            <a:off x="1398804" y="1088526"/>
            <a:ext cx="9411516" cy="5202078"/>
          </a:xfrm>
          <a:prstGeom prst="rect">
            <a:avLst/>
          </a:prstGeom>
        </p:spPr>
      </p:pic>
      <p:sp>
        <p:nvSpPr>
          <p:cNvPr id="2" name="Title 1">
            <a:extLst>
              <a:ext uri="{FF2B5EF4-FFF2-40B4-BE49-F238E27FC236}">
                <a16:creationId xmlns:a16="http://schemas.microsoft.com/office/drawing/2014/main" id="{1105DCD0-7AA2-BDC5-8B28-905106455B7D}"/>
              </a:ext>
            </a:extLst>
          </p:cNvPr>
          <p:cNvSpPr>
            <a:spLocks noGrp="1"/>
          </p:cNvSpPr>
          <p:nvPr>
            <p:ph type="title"/>
          </p:nvPr>
        </p:nvSpPr>
        <p:spPr>
          <a:xfrm>
            <a:off x="1074313" y="86083"/>
            <a:ext cx="10515600" cy="1325563"/>
          </a:xfrm>
        </p:spPr>
        <p:txBody>
          <a:bodyPr>
            <a:normAutofit/>
          </a:bodyPr>
          <a:lstStyle/>
          <a:p>
            <a:pPr algn="ctr"/>
            <a:r>
              <a:rPr lang="en-US">
                <a:solidFill>
                  <a:schemeClr val="accent1"/>
                </a:solidFill>
              </a:rPr>
              <a:t>Decision Tree with Top 15 Variables</a:t>
            </a:r>
            <a:endParaRPr lang="en-US"/>
          </a:p>
        </p:txBody>
      </p:sp>
    </p:spTree>
    <p:extLst>
      <p:ext uri="{BB962C8B-B14F-4D97-AF65-F5344CB8AC3E}">
        <p14:creationId xmlns:p14="http://schemas.microsoft.com/office/powerpoint/2010/main" val="2821368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2" name="Rectangle 11">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DB936FA1-AA38-0042-EA13-1915CAB9F5A6}"/>
              </a:ext>
            </a:extLst>
          </p:cNvPr>
          <p:cNvSpPr>
            <a:spLocks noGrp="1"/>
          </p:cNvSpPr>
          <p:nvPr>
            <p:ph type="title"/>
          </p:nvPr>
        </p:nvSpPr>
        <p:spPr>
          <a:xfrm>
            <a:off x="1143000" y="1676400"/>
            <a:ext cx="3810000" cy="3505200"/>
          </a:xfrm>
        </p:spPr>
        <p:txBody>
          <a:bodyPr anchor="t">
            <a:normAutofit/>
          </a:bodyPr>
          <a:lstStyle/>
          <a:p>
            <a:pPr algn="ctr"/>
            <a:r>
              <a:rPr lang="en-US" sz="7200">
                <a:solidFill>
                  <a:schemeClr val="accent1"/>
                </a:solidFill>
              </a:rPr>
              <a:t>Overview of the Project</a:t>
            </a:r>
            <a:endParaRPr lang="en-US" sz="6600">
              <a:solidFill>
                <a:schemeClr val="accent1"/>
              </a:solidFill>
            </a:endParaRPr>
          </a:p>
        </p:txBody>
      </p:sp>
      <p:sp>
        <p:nvSpPr>
          <p:cNvPr id="3" name="Content Placeholder 2">
            <a:extLst>
              <a:ext uri="{FF2B5EF4-FFF2-40B4-BE49-F238E27FC236}">
                <a16:creationId xmlns:a16="http://schemas.microsoft.com/office/drawing/2014/main" id="{4D66895E-0307-C175-EAC0-AED04E9C81DF}"/>
              </a:ext>
            </a:extLst>
          </p:cNvPr>
          <p:cNvSpPr>
            <a:spLocks noGrp="1"/>
          </p:cNvSpPr>
          <p:nvPr>
            <p:ph idx="1"/>
          </p:nvPr>
        </p:nvSpPr>
        <p:spPr>
          <a:xfrm>
            <a:off x="5181604" y="1676400"/>
            <a:ext cx="5638796" cy="3505200"/>
          </a:xfrm>
        </p:spPr>
        <p:txBody>
          <a:bodyPr vert="horz" lIns="91440" tIns="45720" rIns="91440" bIns="45720" rtlCol="0" anchor="t">
            <a:normAutofit/>
          </a:bodyPr>
          <a:lstStyle/>
          <a:p>
            <a:r>
              <a:rPr lang="en-US"/>
              <a:t>Goals: To prevent the customers who are likely to churn using different techniques and methods.</a:t>
            </a:r>
            <a:endParaRPr lang="en-US">
              <a:cs typeface="Calibri"/>
            </a:endParaRPr>
          </a:p>
          <a:p>
            <a:r>
              <a:rPr lang="en-US"/>
              <a:t>Objectives: To Predict and study the reason of customer Churning.</a:t>
            </a:r>
          </a:p>
          <a:p>
            <a:r>
              <a:rPr lang="en-US"/>
              <a:t>Techniques Used: We have used random forest, decision tree and logistic regression</a:t>
            </a:r>
            <a:endParaRPr lang="en-US" sz="2400">
              <a:solidFill>
                <a:schemeClr val="tx1">
                  <a:alpha val="55000"/>
                </a:schemeClr>
              </a:solidFill>
            </a:endParaRPr>
          </a:p>
        </p:txBody>
      </p:sp>
    </p:spTree>
    <p:extLst>
      <p:ext uri="{BB962C8B-B14F-4D97-AF65-F5344CB8AC3E}">
        <p14:creationId xmlns:p14="http://schemas.microsoft.com/office/powerpoint/2010/main" val="2930400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5DCD0-7AA2-BDC5-8B28-905106455B7D}"/>
              </a:ext>
            </a:extLst>
          </p:cNvPr>
          <p:cNvSpPr>
            <a:spLocks noGrp="1"/>
          </p:cNvSpPr>
          <p:nvPr>
            <p:ph type="title"/>
          </p:nvPr>
        </p:nvSpPr>
        <p:spPr>
          <a:xfrm>
            <a:off x="1074313" y="86083"/>
            <a:ext cx="10515600" cy="1325563"/>
          </a:xfrm>
        </p:spPr>
        <p:txBody>
          <a:bodyPr>
            <a:normAutofit/>
          </a:bodyPr>
          <a:lstStyle/>
          <a:p>
            <a:pPr algn="ctr"/>
            <a:r>
              <a:rPr lang="en-US">
                <a:solidFill>
                  <a:schemeClr val="accent1"/>
                </a:solidFill>
              </a:rPr>
              <a:t>Logistic Regression Model</a:t>
            </a:r>
            <a:endParaRPr lang="en-US"/>
          </a:p>
        </p:txBody>
      </p:sp>
      <p:pic>
        <p:nvPicPr>
          <p:cNvPr id="4" name="Content Placeholder 4">
            <a:extLst>
              <a:ext uri="{FF2B5EF4-FFF2-40B4-BE49-F238E27FC236}">
                <a16:creationId xmlns:a16="http://schemas.microsoft.com/office/drawing/2014/main" id="{8C2618E9-0A60-8CE0-D207-DBF1894D5CFC}"/>
              </a:ext>
            </a:extLst>
          </p:cNvPr>
          <p:cNvPicPr>
            <a:picLocks noGrp="1" noChangeAspect="1"/>
          </p:cNvPicPr>
          <p:nvPr>
            <p:ph idx="1"/>
          </p:nvPr>
        </p:nvPicPr>
        <p:blipFill>
          <a:blip r:embed="rId2"/>
          <a:stretch>
            <a:fillRect/>
          </a:stretch>
        </p:blipFill>
        <p:spPr>
          <a:xfrm>
            <a:off x="2654602" y="1084872"/>
            <a:ext cx="7207856" cy="5514009"/>
          </a:xfrm>
          <a:prstGeom prst="rect">
            <a:avLst/>
          </a:prstGeom>
        </p:spPr>
      </p:pic>
    </p:spTree>
    <p:extLst>
      <p:ext uri="{BB962C8B-B14F-4D97-AF65-F5344CB8AC3E}">
        <p14:creationId xmlns:p14="http://schemas.microsoft.com/office/powerpoint/2010/main" val="13456824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with medium confidence">
            <a:extLst>
              <a:ext uri="{FF2B5EF4-FFF2-40B4-BE49-F238E27FC236}">
                <a16:creationId xmlns:a16="http://schemas.microsoft.com/office/drawing/2014/main" id="{7BF9966F-A494-BF36-9CA5-11D4D038C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9392" y="997636"/>
            <a:ext cx="8842961"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C4586A1-BCBD-F787-20AD-5802F78903F2}"/>
              </a:ext>
            </a:extLst>
          </p:cNvPr>
          <p:cNvSpPr txBox="1">
            <a:spLocks/>
          </p:cNvSpPr>
          <p:nvPr/>
        </p:nvSpPr>
        <p:spPr>
          <a:xfrm>
            <a:off x="312314" y="-85635"/>
            <a:ext cx="1141712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0070C0"/>
                </a:solidFill>
                <a:ea typeface="+mj-lt"/>
                <a:cs typeface="+mj-lt"/>
              </a:rPr>
              <a:t>Logistic Regression Analysis using cutoff value 0.4</a:t>
            </a:r>
          </a:p>
        </p:txBody>
      </p:sp>
    </p:spTree>
    <p:extLst>
      <p:ext uri="{BB962C8B-B14F-4D97-AF65-F5344CB8AC3E}">
        <p14:creationId xmlns:p14="http://schemas.microsoft.com/office/powerpoint/2010/main" val="2255994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7D9B610-055B-80A8-ABF2-D7D7A46C9AD6}"/>
              </a:ext>
            </a:extLst>
          </p:cNvPr>
          <p:cNvPicPr>
            <a:picLocks noChangeAspect="1"/>
          </p:cNvPicPr>
          <p:nvPr/>
        </p:nvPicPr>
        <p:blipFill>
          <a:blip r:embed="rId2"/>
          <a:stretch>
            <a:fillRect/>
          </a:stretch>
        </p:blipFill>
        <p:spPr>
          <a:xfrm>
            <a:off x="1709335" y="1105381"/>
            <a:ext cx="8773329"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C911915-0554-8A16-C1A0-563EB09FC408}"/>
              </a:ext>
            </a:extLst>
          </p:cNvPr>
          <p:cNvSpPr txBox="1">
            <a:spLocks/>
          </p:cNvSpPr>
          <p:nvPr/>
        </p:nvSpPr>
        <p:spPr>
          <a:xfrm>
            <a:off x="333778" y="-150030"/>
            <a:ext cx="11492247" cy="13362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rgbClr val="0070C0"/>
                </a:solidFill>
              </a:rPr>
              <a:t>Logistic Regression Analysis using cutoff value 0.3</a:t>
            </a:r>
          </a:p>
        </p:txBody>
      </p:sp>
    </p:spTree>
    <p:extLst>
      <p:ext uri="{BB962C8B-B14F-4D97-AF65-F5344CB8AC3E}">
        <p14:creationId xmlns:p14="http://schemas.microsoft.com/office/powerpoint/2010/main" val="35236530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19">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21">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3" name="Freeform: Shape 22">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3">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27">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31DD5156-349A-3339-8355-B3D55A269730}"/>
              </a:ext>
            </a:extLst>
          </p:cNvPr>
          <p:cNvGraphicFramePr>
            <a:graphicFrameLocks noGrp="1"/>
          </p:cNvGraphicFramePr>
          <p:nvPr>
            <p:extLst>
              <p:ext uri="{D42A27DB-BD31-4B8C-83A1-F6EECF244321}">
                <p14:modId xmlns:p14="http://schemas.microsoft.com/office/powerpoint/2010/main" val="2089902923"/>
              </p:ext>
            </p:extLst>
          </p:nvPr>
        </p:nvGraphicFramePr>
        <p:xfrm>
          <a:off x="643467" y="1946694"/>
          <a:ext cx="10905067" cy="2964612"/>
        </p:xfrm>
        <a:graphic>
          <a:graphicData uri="http://schemas.openxmlformats.org/drawingml/2006/table">
            <a:tbl>
              <a:tblPr firstRow="1" bandRow="1">
                <a:noFill/>
                <a:tableStyleId>{5C22544A-7EE6-4342-B048-85BDC9FD1C3A}</a:tableStyleId>
              </a:tblPr>
              <a:tblGrid>
                <a:gridCol w="1600754">
                  <a:extLst>
                    <a:ext uri="{9D8B030D-6E8A-4147-A177-3AD203B41FA5}">
                      <a16:colId xmlns:a16="http://schemas.microsoft.com/office/drawing/2014/main" val="3265718574"/>
                    </a:ext>
                  </a:extLst>
                </a:gridCol>
                <a:gridCol w="1596581">
                  <a:extLst>
                    <a:ext uri="{9D8B030D-6E8A-4147-A177-3AD203B41FA5}">
                      <a16:colId xmlns:a16="http://schemas.microsoft.com/office/drawing/2014/main" val="692984558"/>
                    </a:ext>
                  </a:extLst>
                </a:gridCol>
                <a:gridCol w="1901221">
                  <a:extLst>
                    <a:ext uri="{9D8B030D-6E8A-4147-A177-3AD203B41FA5}">
                      <a16:colId xmlns:a16="http://schemas.microsoft.com/office/drawing/2014/main" val="984499596"/>
                    </a:ext>
                  </a:extLst>
                </a:gridCol>
                <a:gridCol w="1901221">
                  <a:extLst>
                    <a:ext uri="{9D8B030D-6E8A-4147-A177-3AD203B41FA5}">
                      <a16:colId xmlns:a16="http://schemas.microsoft.com/office/drawing/2014/main" val="3086024051"/>
                    </a:ext>
                  </a:extLst>
                </a:gridCol>
                <a:gridCol w="1952645">
                  <a:extLst>
                    <a:ext uri="{9D8B030D-6E8A-4147-A177-3AD203B41FA5}">
                      <a16:colId xmlns:a16="http://schemas.microsoft.com/office/drawing/2014/main" val="704369404"/>
                    </a:ext>
                  </a:extLst>
                </a:gridCol>
                <a:gridCol w="1952645">
                  <a:extLst>
                    <a:ext uri="{9D8B030D-6E8A-4147-A177-3AD203B41FA5}">
                      <a16:colId xmlns:a16="http://schemas.microsoft.com/office/drawing/2014/main" val="3144668106"/>
                    </a:ext>
                  </a:extLst>
                </a:gridCol>
              </a:tblGrid>
              <a:tr h="1141776">
                <a:tc>
                  <a:txBody>
                    <a:bodyPr/>
                    <a:lstStyle/>
                    <a:p>
                      <a:pPr algn="ctr"/>
                      <a:r>
                        <a:rPr lang="en-US" sz="1800" b="1" cap="all" spc="60">
                          <a:solidFill>
                            <a:srgbClr val="FFFFFF"/>
                          </a:solidFill>
                        </a:rPr>
                        <a:t>Model Name </a:t>
                      </a:r>
                    </a:p>
                  </a:txBody>
                  <a:tcPr marL="250389" marR="150234" marT="150234" marB="150234" anchor="b">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1800" b="1" cap="all" spc="60">
                          <a:solidFill>
                            <a:srgbClr val="FFFFFF"/>
                          </a:solidFill>
                        </a:rPr>
                        <a:t>Random Forest </a:t>
                      </a:r>
                    </a:p>
                  </a:txBody>
                  <a:tcPr marL="250389" marR="150234" marT="150234" marB="150234"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r>
                        <a:rPr lang="en-US" sz="1800" b="1" cap="all" spc="60">
                          <a:solidFill>
                            <a:srgbClr val="FFFFFF"/>
                          </a:solidFill>
                        </a:rPr>
                        <a:t>Decision Tree ( 10 Variable) </a:t>
                      </a:r>
                    </a:p>
                  </a:txBody>
                  <a:tcPr marL="250389" marR="150234" marT="150234" marB="150234"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cap="all" spc="60">
                          <a:solidFill>
                            <a:srgbClr val="FFFFFF"/>
                          </a:solidFill>
                        </a:rPr>
                        <a:t>Decision Tree ( 15 Variable) </a:t>
                      </a:r>
                    </a:p>
                  </a:txBody>
                  <a:tcPr marL="250389" marR="150234" marT="150234" marB="150234"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800" b="1" cap="all" spc="60">
                          <a:solidFill>
                            <a:srgbClr val="FFFFFF"/>
                          </a:solidFill>
                        </a:rPr>
                        <a:t>Logistic Regression (cutoff =0.4)</a:t>
                      </a:r>
                    </a:p>
                  </a:txBody>
                  <a:tcPr marL="250389" marR="150234" marT="150234" marB="150234" anchor="b">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cap="all" spc="60">
                          <a:solidFill>
                            <a:srgbClr val="FFFFFF"/>
                          </a:solidFill>
                        </a:rPr>
                        <a:t>Logistic Regression (cutoff =0.3)</a:t>
                      </a:r>
                    </a:p>
                  </a:txBody>
                  <a:tcPr marL="250389" marR="150234" marT="150234" marB="150234" anchor="b">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372358398"/>
                  </a:ext>
                </a:extLst>
              </a:tr>
              <a:tr h="607612">
                <a:tc>
                  <a:txBody>
                    <a:bodyPr/>
                    <a:lstStyle/>
                    <a:p>
                      <a:r>
                        <a:rPr lang="en-US" sz="1800" cap="none" spc="0">
                          <a:solidFill>
                            <a:schemeClr val="tx1">
                              <a:lumMod val="85000"/>
                              <a:lumOff val="15000"/>
                            </a:schemeClr>
                          </a:solidFill>
                        </a:rPr>
                        <a:t>Accuracy </a:t>
                      </a:r>
                    </a:p>
                  </a:txBody>
                  <a:tcPr marL="250389" marR="150234" marT="150234" marB="150234">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800" cap="none" spc="0">
                          <a:solidFill>
                            <a:schemeClr val="tx1">
                              <a:lumMod val="85000"/>
                              <a:lumOff val="15000"/>
                            </a:schemeClr>
                          </a:solidFill>
                        </a:rPr>
                        <a:t>0.7245</a:t>
                      </a:r>
                    </a:p>
                  </a:txBody>
                  <a:tcPr marL="250389" marR="150234" marT="150234" marB="15023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800" cap="none" spc="0">
                          <a:solidFill>
                            <a:schemeClr val="tx1">
                              <a:lumMod val="85000"/>
                              <a:lumOff val="15000"/>
                            </a:schemeClr>
                          </a:solidFill>
                        </a:rPr>
                        <a:t>0.7164</a:t>
                      </a:r>
                    </a:p>
                  </a:txBody>
                  <a:tcPr marL="250389" marR="150234" marT="150234" marB="15023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800" cap="none" spc="0">
                          <a:solidFill>
                            <a:schemeClr val="tx1">
                              <a:lumMod val="85000"/>
                              <a:lumOff val="15000"/>
                            </a:schemeClr>
                          </a:solidFill>
                        </a:rPr>
                        <a:t>0.7181</a:t>
                      </a:r>
                    </a:p>
                  </a:txBody>
                  <a:tcPr marL="250389" marR="150234" marT="150234" marB="15023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800" cap="none" spc="0">
                          <a:solidFill>
                            <a:schemeClr val="tx1">
                              <a:lumMod val="85000"/>
                              <a:lumOff val="15000"/>
                            </a:schemeClr>
                          </a:solidFill>
                        </a:rPr>
                        <a:t>0.7005</a:t>
                      </a:r>
                    </a:p>
                  </a:txBody>
                  <a:tcPr marL="250389" marR="150234" marT="150234" marB="15023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800" cap="none" spc="0">
                          <a:solidFill>
                            <a:schemeClr val="tx1">
                              <a:lumMod val="85000"/>
                              <a:lumOff val="15000"/>
                            </a:schemeClr>
                          </a:solidFill>
                        </a:rPr>
                        <a:t>0.5957</a:t>
                      </a:r>
                    </a:p>
                  </a:txBody>
                  <a:tcPr marL="250389" marR="150234" marT="150234" marB="150234">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658321821"/>
                  </a:ext>
                </a:extLst>
              </a:tr>
              <a:tr h="607612">
                <a:tc>
                  <a:txBody>
                    <a:bodyPr/>
                    <a:lstStyle/>
                    <a:p>
                      <a:r>
                        <a:rPr lang="en-US" sz="1800" cap="none" spc="0">
                          <a:solidFill>
                            <a:schemeClr val="tx1">
                              <a:lumMod val="85000"/>
                              <a:lumOff val="15000"/>
                            </a:schemeClr>
                          </a:solidFill>
                        </a:rPr>
                        <a:t>Sensitivity </a:t>
                      </a:r>
                    </a:p>
                  </a:txBody>
                  <a:tcPr marL="250389" marR="150234" marT="150234" marB="150234">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800" cap="none" spc="0">
                          <a:solidFill>
                            <a:schemeClr val="tx1">
                              <a:lumMod val="85000"/>
                              <a:lumOff val="15000"/>
                            </a:schemeClr>
                          </a:solidFill>
                        </a:rPr>
                        <a:t>0.9635</a:t>
                      </a:r>
                    </a:p>
                  </a:txBody>
                  <a:tcPr marL="250389" marR="150234" marT="150234" marB="15023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800" cap="none" spc="0">
                          <a:solidFill>
                            <a:schemeClr val="tx1">
                              <a:lumMod val="85000"/>
                              <a:lumOff val="15000"/>
                            </a:schemeClr>
                          </a:solidFill>
                        </a:rPr>
                        <a:t>0.96549</a:t>
                      </a:r>
                    </a:p>
                  </a:txBody>
                  <a:tcPr marL="250389" marR="150234" marT="150234" marB="15023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800" cap="none" spc="0">
                          <a:solidFill>
                            <a:schemeClr val="tx1">
                              <a:lumMod val="85000"/>
                              <a:lumOff val="15000"/>
                            </a:schemeClr>
                          </a:solidFill>
                        </a:rPr>
                        <a:t>0.98843</a:t>
                      </a:r>
                    </a:p>
                  </a:txBody>
                  <a:tcPr marL="250389" marR="150234" marT="150234" marB="15023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800" cap="none" spc="0">
                          <a:solidFill>
                            <a:schemeClr val="tx1">
                              <a:lumMod val="85000"/>
                              <a:lumOff val="15000"/>
                            </a:schemeClr>
                          </a:solidFill>
                        </a:rPr>
                        <a:t>0.96390</a:t>
                      </a:r>
                    </a:p>
                  </a:txBody>
                  <a:tcPr marL="250389" marR="150234" marT="150234" marB="15023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1800" cap="none" spc="0">
                          <a:solidFill>
                            <a:schemeClr val="tx1">
                              <a:lumMod val="85000"/>
                              <a:lumOff val="15000"/>
                            </a:schemeClr>
                          </a:solidFill>
                        </a:rPr>
                        <a:t>0.6510</a:t>
                      </a:r>
                    </a:p>
                  </a:txBody>
                  <a:tcPr marL="250389" marR="150234" marT="150234" marB="150234">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636529307"/>
                  </a:ext>
                </a:extLst>
              </a:tr>
              <a:tr h="607612">
                <a:tc>
                  <a:txBody>
                    <a:bodyPr/>
                    <a:lstStyle/>
                    <a:p>
                      <a:r>
                        <a:rPr lang="en-US" sz="1800" cap="none" spc="0">
                          <a:solidFill>
                            <a:schemeClr val="tx1">
                              <a:lumMod val="85000"/>
                              <a:lumOff val="15000"/>
                            </a:schemeClr>
                          </a:solidFill>
                        </a:rPr>
                        <a:t>Specificity </a:t>
                      </a:r>
                    </a:p>
                  </a:txBody>
                  <a:tcPr marL="250389" marR="150234" marT="150234" marB="150234">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r>
                        <a:rPr lang="en-US" sz="1800" cap="none" spc="0">
                          <a:solidFill>
                            <a:schemeClr val="tx1">
                              <a:lumMod val="85000"/>
                              <a:lumOff val="15000"/>
                            </a:schemeClr>
                          </a:solidFill>
                        </a:rPr>
                        <a:t>0.1242</a:t>
                      </a:r>
                    </a:p>
                  </a:txBody>
                  <a:tcPr marL="250389" marR="150234" marT="150234" marB="15023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r>
                        <a:rPr lang="en-US" sz="1800" cap="none" spc="0">
                          <a:solidFill>
                            <a:schemeClr val="tx1">
                              <a:lumMod val="85000"/>
                              <a:lumOff val="15000"/>
                            </a:schemeClr>
                          </a:solidFill>
                        </a:rPr>
                        <a:t>0.09097</a:t>
                      </a:r>
                    </a:p>
                  </a:txBody>
                  <a:tcPr marL="250389" marR="150234" marT="150234" marB="15023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r>
                        <a:rPr lang="en-US" sz="1800" cap="none" spc="0">
                          <a:solidFill>
                            <a:schemeClr val="tx1">
                              <a:lumMod val="85000"/>
                              <a:lumOff val="15000"/>
                            </a:schemeClr>
                          </a:solidFill>
                        </a:rPr>
                        <a:t>0.03904</a:t>
                      </a:r>
                    </a:p>
                  </a:txBody>
                  <a:tcPr marL="250389" marR="150234" marT="150234" marB="15023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r>
                        <a:rPr lang="en-US" sz="1800" cap="none" spc="0">
                          <a:solidFill>
                            <a:schemeClr val="tx1">
                              <a:lumMod val="85000"/>
                              <a:lumOff val="15000"/>
                            </a:schemeClr>
                          </a:solidFill>
                        </a:rPr>
                        <a:t>0.05327</a:t>
                      </a:r>
                    </a:p>
                  </a:txBody>
                  <a:tcPr marL="250389" marR="150234" marT="150234" marB="15023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tc>
                  <a:txBody>
                    <a:bodyPr/>
                    <a:lstStyle/>
                    <a:p>
                      <a:r>
                        <a:rPr lang="en-US" sz="1800" cap="none" spc="0">
                          <a:solidFill>
                            <a:schemeClr val="tx1">
                              <a:lumMod val="85000"/>
                              <a:lumOff val="15000"/>
                            </a:schemeClr>
                          </a:solidFill>
                        </a:rPr>
                        <a:t>0.4598</a:t>
                      </a:r>
                    </a:p>
                  </a:txBody>
                  <a:tcPr marL="250389" marR="150234" marT="150234" marB="150234">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round/>
                      <a:headEnd type="none" w="med" len="med"/>
                      <a:tailEnd type="none" w="med" len="med"/>
                    </a:lnB>
                    <a:solidFill>
                      <a:srgbClr val="878E8B">
                        <a:alpha val="14902"/>
                      </a:srgbClr>
                    </a:solidFill>
                  </a:tcPr>
                </a:tc>
                <a:extLst>
                  <a:ext uri="{0D108BD9-81ED-4DB2-BD59-A6C34878D82A}">
                    <a16:rowId xmlns:a16="http://schemas.microsoft.com/office/drawing/2014/main" val="2340427661"/>
                  </a:ext>
                </a:extLst>
              </a:tr>
            </a:tbl>
          </a:graphicData>
        </a:graphic>
      </p:graphicFrame>
      <p:sp>
        <p:nvSpPr>
          <p:cNvPr id="2" name="Title 1">
            <a:extLst>
              <a:ext uri="{FF2B5EF4-FFF2-40B4-BE49-F238E27FC236}">
                <a16:creationId xmlns:a16="http://schemas.microsoft.com/office/drawing/2014/main" id="{9518597F-DD1B-D863-5A64-143AA4D7DC31}"/>
              </a:ext>
            </a:extLst>
          </p:cNvPr>
          <p:cNvSpPr>
            <a:spLocks noGrp="1"/>
          </p:cNvSpPr>
          <p:nvPr>
            <p:ph type="title"/>
          </p:nvPr>
        </p:nvSpPr>
        <p:spPr>
          <a:xfrm>
            <a:off x="569890" y="576220"/>
            <a:ext cx="10869769" cy="1325563"/>
          </a:xfrm>
        </p:spPr>
        <p:txBody>
          <a:bodyPr>
            <a:normAutofit/>
          </a:bodyPr>
          <a:lstStyle/>
          <a:p>
            <a:r>
              <a:rPr lang="en-US">
                <a:solidFill>
                  <a:srgbClr val="0070C0"/>
                </a:solidFill>
              </a:rPr>
              <a:t>Evaluating the Performance of different Models</a:t>
            </a:r>
          </a:p>
        </p:txBody>
      </p:sp>
    </p:spTree>
    <p:extLst>
      <p:ext uri="{BB962C8B-B14F-4D97-AF65-F5344CB8AC3E}">
        <p14:creationId xmlns:p14="http://schemas.microsoft.com/office/powerpoint/2010/main" val="17114911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BBC0C-0F5A-B9BC-D526-2854A577FA9F}"/>
              </a:ext>
            </a:extLst>
          </p:cNvPr>
          <p:cNvSpPr>
            <a:spLocks noGrp="1"/>
          </p:cNvSpPr>
          <p:nvPr>
            <p:ph type="title"/>
          </p:nvPr>
        </p:nvSpPr>
        <p:spPr/>
        <p:txBody>
          <a:bodyPr/>
          <a:lstStyle/>
          <a:p>
            <a:pPr algn="ctr"/>
            <a:r>
              <a:rPr lang="en-US">
                <a:solidFill>
                  <a:srgbClr val="0070C0"/>
                </a:solidFill>
              </a:rPr>
              <a:t>COST BASED CLASSIFICATION : RANDOM FOREST</a:t>
            </a:r>
          </a:p>
        </p:txBody>
      </p:sp>
      <p:sp>
        <p:nvSpPr>
          <p:cNvPr id="7" name="Content Placeholder 6">
            <a:extLst>
              <a:ext uri="{FF2B5EF4-FFF2-40B4-BE49-F238E27FC236}">
                <a16:creationId xmlns:a16="http://schemas.microsoft.com/office/drawing/2014/main" id="{0AE90F29-099F-F1D8-2382-84FC0ABB797A}"/>
              </a:ext>
            </a:extLst>
          </p:cNvPr>
          <p:cNvSpPr>
            <a:spLocks noGrp="1"/>
          </p:cNvSpPr>
          <p:nvPr>
            <p:ph idx="1"/>
          </p:nvPr>
        </p:nvSpPr>
        <p:spPr/>
        <p:txBody>
          <a:bodyPr vert="horz" lIns="91440" tIns="45720" rIns="91440" bIns="45720" rtlCol="0" anchor="t">
            <a:normAutofit/>
          </a:bodyPr>
          <a:lstStyle/>
          <a:p>
            <a:pPr marL="584835" lvl="1" indent="-457200"/>
            <a:r>
              <a:rPr lang="en-US" sz="2800"/>
              <a:t>Promotional Cost for one customer: 46 ; Revenue Loss if customer churns : 500</a:t>
            </a:r>
            <a:endParaRPr lang="en-US">
              <a:ea typeface="Calibri" panose="020F0502020204030204"/>
              <a:cs typeface="Calibri" panose="020F0502020204030204"/>
            </a:endParaRPr>
          </a:p>
          <a:p>
            <a:pPr marL="127635" lvl="1" indent="0">
              <a:buNone/>
            </a:pPr>
            <a:endParaRPr lang="en-US">
              <a:ea typeface="Calibri" panose="020F0502020204030204"/>
              <a:cs typeface="Calibri" panose="020F0502020204030204"/>
            </a:endParaRPr>
          </a:p>
          <a:p>
            <a:pPr marL="0" indent="0" algn="l" rtl="0" eaLnBrk="1" fontAlgn="t" latinLnBrk="0" hangingPunct="1">
              <a:spcBef>
                <a:spcPts val="0"/>
              </a:spcBef>
              <a:spcAft>
                <a:spcPts val="0"/>
              </a:spcAft>
              <a:buNone/>
            </a:pPr>
            <a:endParaRPr lang="en-US" sz="1800" b="0" i="0" u="none" strike="noStrike">
              <a:effectLst/>
              <a:latin typeface="Arial" panose="020B0604020202020204" pitchFamily="34" charset="0"/>
            </a:endParaRPr>
          </a:p>
          <a:p>
            <a:pPr marL="0" indent="0" algn="l" rtl="0" eaLnBrk="1" fontAlgn="t" latinLnBrk="0" hangingPunct="1">
              <a:spcBef>
                <a:spcPts val="0"/>
              </a:spcBef>
              <a:spcAft>
                <a:spcPts val="0"/>
              </a:spcAft>
              <a:buNone/>
            </a:pPr>
            <a:endParaRPr lang="en-US" sz="1800">
              <a:latin typeface="Arial" panose="020B0604020202020204" pitchFamily="34" charset="0"/>
            </a:endParaRPr>
          </a:p>
          <a:p>
            <a:pPr marL="0" indent="0" algn="l" rtl="0" eaLnBrk="1" fontAlgn="t" latinLnBrk="0" hangingPunct="1">
              <a:spcBef>
                <a:spcPts val="0"/>
              </a:spcBef>
              <a:spcAft>
                <a:spcPts val="0"/>
              </a:spcAft>
              <a:buNone/>
            </a:pPr>
            <a:endParaRPr lang="en-US" sz="1800" b="0" i="0" u="none" strike="noStrike">
              <a:effectLst/>
              <a:latin typeface="Arial" panose="020B0604020202020204" pitchFamily="34" charset="0"/>
            </a:endParaRPr>
          </a:p>
          <a:p>
            <a:pPr marL="0" indent="0" algn="l" rtl="0" eaLnBrk="1" fontAlgn="t" latinLnBrk="0" hangingPunct="1">
              <a:spcBef>
                <a:spcPts val="0"/>
              </a:spcBef>
              <a:spcAft>
                <a:spcPts val="0"/>
              </a:spcAft>
              <a:buNone/>
            </a:pPr>
            <a:endParaRPr lang="en-US" sz="1800">
              <a:latin typeface="Arial" panose="020B0604020202020204" pitchFamily="34" charset="0"/>
            </a:endParaRPr>
          </a:p>
          <a:p>
            <a:pPr marL="0" indent="0" algn="l" rtl="0" eaLnBrk="1" fontAlgn="t" latinLnBrk="0" hangingPunct="1">
              <a:spcBef>
                <a:spcPts val="0"/>
              </a:spcBef>
              <a:spcAft>
                <a:spcPts val="0"/>
              </a:spcAft>
              <a:buNone/>
            </a:pPr>
            <a:endParaRPr lang="en-US" sz="1800" b="0" i="0" u="none" strike="noStrike">
              <a:effectLst/>
              <a:latin typeface="Arial" panose="020B0604020202020204" pitchFamily="34" charset="0"/>
            </a:endParaRPr>
          </a:p>
          <a:p>
            <a:pPr marL="0" indent="0" algn="l" rtl="0" eaLnBrk="1" fontAlgn="t" latinLnBrk="0" hangingPunct="1">
              <a:spcBef>
                <a:spcPts val="0"/>
              </a:spcBef>
              <a:spcAft>
                <a:spcPts val="0"/>
              </a:spcAft>
              <a:buNone/>
            </a:pPr>
            <a:endParaRPr lang="en-US" sz="1800">
              <a:latin typeface="Arial" panose="020B0604020202020204" pitchFamily="34" charset="0"/>
            </a:endParaRPr>
          </a:p>
          <a:p>
            <a:pPr marL="0" indent="0" algn="l" rtl="0" eaLnBrk="1" fontAlgn="t" latinLnBrk="0" hangingPunct="1">
              <a:spcBef>
                <a:spcPts val="0"/>
              </a:spcBef>
              <a:spcAft>
                <a:spcPts val="0"/>
              </a:spcAft>
              <a:buNone/>
            </a:pPr>
            <a:endParaRPr lang="en-US" sz="1800" b="0" i="0" u="none" strike="noStrike">
              <a:effectLst/>
              <a:latin typeface="Arial" panose="020B0604020202020204" pitchFamily="34" charset="0"/>
            </a:endParaRPr>
          </a:p>
          <a:p>
            <a:pPr fontAlgn="t">
              <a:spcBef>
                <a:spcPts val="0"/>
              </a:spcBef>
            </a:pPr>
            <a:r>
              <a:rPr lang="en-US">
                <a:latin typeface="Arial"/>
                <a:ea typeface="Calibri"/>
                <a:cs typeface="Arial"/>
              </a:rPr>
              <a:t>  </a:t>
            </a:r>
            <a:r>
              <a:rPr lang="en-US">
                <a:ea typeface="+mn-lt"/>
                <a:cs typeface="+mn-lt"/>
              </a:rPr>
              <a:t>Cost : (46 * 533) + (500 * 5093) = $ 2571018</a:t>
            </a:r>
            <a:endParaRPr lang="en-US">
              <a:ea typeface="Calibri"/>
              <a:cs typeface="Calibri"/>
            </a:endParaRPr>
          </a:p>
        </p:txBody>
      </p:sp>
      <p:pic>
        <p:nvPicPr>
          <p:cNvPr id="9" name="Picture 8">
            <a:extLst>
              <a:ext uri="{FF2B5EF4-FFF2-40B4-BE49-F238E27FC236}">
                <a16:creationId xmlns:a16="http://schemas.microsoft.com/office/drawing/2014/main" id="{C849AE7A-6178-D4F4-975F-4828C2B32232}"/>
              </a:ext>
            </a:extLst>
          </p:cNvPr>
          <p:cNvPicPr>
            <a:picLocks noChangeAspect="1"/>
          </p:cNvPicPr>
          <p:nvPr/>
        </p:nvPicPr>
        <p:blipFill>
          <a:blip r:embed="rId2"/>
          <a:stretch>
            <a:fillRect/>
          </a:stretch>
        </p:blipFill>
        <p:spPr>
          <a:xfrm>
            <a:off x="1048695" y="2736485"/>
            <a:ext cx="6078239" cy="1603387"/>
          </a:xfrm>
          <a:prstGeom prst="rect">
            <a:avLst/>
          </a:prstGeom>
        </p:spPr>
      </p:pic>
    </p:spTree>
    <p:extLst>
      <p:ext uri="{BB962C8B-B14F-4D97-AF65-F5344CB8AC3E}">
        <p14:creationId xmlns:p14="http://schemas.microsoft.com/office/powerpoint/2010/main" val="36935374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5FD44-5184-AF0C-3AEB-51470C1D1252}"/>
              </a:ext>
            </a:extLst>
          </p:cNvPr>
          <p:cNvSpPr>
            <a:spLocks noGrp="1"/>
          </p:cNvSpPr>
          <p:nvPr>
            <p:ph type="title"/>
          </p:nvPr>
        </p:nvSpPr>
        <p:spPr/>
        <p:txBody>
          <a:bodyPr/>
          <a:lstStyle/>
          <a:p>
            <a:pPr algn="ctr"/>
            <a:r>
              <a:rPr lang="en-US">
                <a:solidFill>
                  <a:srgbClr val="0070C0"/>
                </a:solidFill>
              </a:rPr>
              <a:t>COST BASED CLASSIFICATION : DECISION TREE 10 VARIABLES</a:t>
            </a:r>
          </a:p>
        </p:txBody>
      </p:sp>
      <p:sp>
        <p:nvSpPr>
          <p:cNvPr id="3" name="Content Placeholder 2">
            <a:extLst>
              <a:ext uri="{FF2B5EF4-FFF2-40B4-BE49-F238E27FC236}">
                <a16:creationId xmlns:a16="http://schemas.microsoft.com/office/drawing/2014/main" id="{0931B272-2607-AC46-0B16-4AE392084A36}"/>
              </a:ext>
            </a:extLst>
          </p:cNvPr>
          <p:cNvSpPr>
            <a:spLocks noGrp="1"/>
          </p:cNvSpPr>
          <p:nvPr>
            <p:ph idx="1"/>
          </p:nvPr>
        </p:nvSpPr>
        <p:spPr/>
        <p:txBody>
          <a:bodyPr vert="horz" lIns="91440" tIns="45720" rIns="91440" bIns="45720" rtlCol="0" anchor="t">
            <a:normAutofit/>
          </a:bodyPr>
          <a:lstStyle/>
          <a:p>
            <a:r>
              <a:rPr lang="en-US"/>
              <a:t>Promotional Cost for one customer: 46 ; Revenue Loss if customer churns : 500</a:t>
            </a:r>
          </a:p>
          <a:p>
            <a:endParaRPr lang="en-US"/>
          </a:p>
          <a:p>
            <a:endParaRPr lang="en-US"/>
          </a:p>
          <a:p>
            <a:endParaRPr lang="en-US"/>
          </a:p>
          <a:p>
            <a:endParaRPr lang="en-US"/>
          </a:p>
          <a:p>
            <a:r>
              <a:rPr lang="en-US"/>
              <a:t>Cost : (46 * 504) + (500 * 5286) = </a:t>
            </a:r>
            <a:r>
              <a:rPr lang="en-US" b="1">
                <a:ea typeface="+mn-lt"/>
                <a:cs typeface="+mn-lt"/>
              </a:rPr>
              <a:t>$</a:t>
            </a:r>
            <a:r>
              <a:rPr lang="en-US" b="1"/>
              <a:t> </a:t>
            </a:r>
            <a:r>
              <a:rPr lang="en-US"/>
              <a:t>2666184</a:t>
            </a:r>
            <a:endParaRPr lang="en-US">
              <a:ea typeface="Calibri"/>
              <a:cs typeface="Calibri"/>
            </a:endParaRPr>
          </a:p>
          <a:p>
            <a:endParaRPr lang="en-US"/>
          </a:p>
        </p:txBody>
      </p:sp>
      <p:pic>
        <p:nvPicPr>
          <p:cNvPr id="5" name="Picture 4">
            <a:extLst>
              <a:ext uri="{FF2B5EF4-FFF2-40B4-BE49-F238E27FC236}">
                <a16:creationId xmlns:a16="http://schemas.microsoft.com/office/drawing/2014/main" id="{3E395838-A81C-9658-8A74-006E020A403E}"/>
              </a:ext>
            </a:extLst>
          </p:cNvPr>
          <p:cNvPicPr>
            <a:picLocks noChangeAspect="1"/>
          </p:cNvPicPr>
          <p:nvPr/>
        </p:nvPicPr>
        <p:blipFill>
          <a:blip r:embed="rId2"/>
          <a:stretch>
            <a:fillRect/>
          </a:stretch>
        </p:blipFill>
        <p:spPr>
          <a:xfrm>
            <a:off x="1157478" y="3043358"/>
            <a:ext cx="6114818" cy="1609483"/>
          </a:xfrm>
          <a:prstGeom prst="rect">
            <a:avLst/>
          </a:prstGeom>
        </p:spPr>
      </p:pic>
    </p:spTree>
    <p:extLst>
      <p:ext uri="{BB962C8B-B14F-4D97-AF65-F5344CB8AC3E}">
        <p14:creationId xmlns:p14="http://schemas.microsoft.com/office/powerpoint/2010/main" val="3762338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E0CB2-C073-163B-B1D5-BF49AC7E9851}"/>
              </a:ext>
            </a:extLst>
          </p:cNvPr>
          <p:cNvSpPr>
            <a:spLocks noGrp="1"/>
          </p:cNvSpPr>
          <p:nvPr>
            <p:ph type="title"/>
          </p:nvPr>
        </p:nvSpPr>
        <p:spPr/>
        <p:txBody>
          <a:bodyPr/>
          <a:lstStyle/>
          <a:p>
            <a:pPr algn="ctr"/>
            <a:r>
              <a:rPr lang="en-US">
                <a:solidFill>
                  <a:srgbClr val="0070C0"/>
                </a:solidFill>
              </a:rPr>
              <a:t>COST BASED CLASSIFICATION : DECISION TREE 15 VARIABLES</a:t>
            </a:r>
            <a:endParaRPr lang="en-US">
              <a:solidFill>
                <a:srgbClr val="0070C0"/>
              </a:solidFill>
              <a:cs typeface="Calibri Light"/>
            </a:endParaRPr>
          </a:p>
        </p:txBody>
      </p:sp>
      <p:sp>
        <p:nvSpPr>
          <p:cNvPr id="3" name="Content Placeholder 2">
            <a:extLst>
              <a:ext uri="{FF2B5EF4-FFF2-40B4-BE49-F238E27FC236}">
                <a16:creationId xmlns:a16="http://schemas.microsoft.com/office/drawing/2014/main" id="{0098DCE9-CD53-080D-FF52-385571DADCCB}"/>
              </a:ext>
            </a:extLst>
          </p:cNvPr>
          <p:cNvSpPr>
            <a:spLocks noGrp="1"/>
          </p:cNvSpPr>
          <p:nvPr>
            <p:ph idx="1"/>
          </p:nvPr>
        </p:nvSpPr>
        <p:spPr/>
        <p:txBody>
          <a:bodyPr vert="horz" lIns="91440" tIns="45720" rIns="91440" bIns="45720" rtlCol="0" anchor="t">
            <a:normAutofit/>
          </a:bodyPr>
          <a:lstStyle/>
          <a:p>
            <a:r>
              <a:rPr lang="en-US"/>
              <a:t>Promotional Cost for one customer: 46 ; Revenue Loss if customer churns : 500</a:t>
            </a:r>
          </a:p>
          <a:p>
            <a:endParaRPr lang="en-US"/>
          </a:p>
          <a:p>
            <a:endParaRPr lang="en-US"/>
          </a:p>
          <a:p>
            <a:endParaRPr lang="en-US"/>
          </a:p>
          <a:p>
            <a:endParaRPr lang="en-US"/>
          </a:p>
          <a:p>
            <a:r>
              <a:rPr lang="en-US"/>
              <a:t>Cost : (46 * 169) + (500 * 5588) = </a:t>
            </a:r>
            <a:r>
              <a:rPr lang="en-US" b="1">
                <a:ea typeface="+mn-lt"/>
                <a:cs typeface="+mn-lt"/>
              </a:rPr>
              <a:t>$</a:t>
            </a:r>
            <a:r>
              <a:rPr lang="en-US" b="1"/>
              <a:t> </a:t>
            </a:r>
            <a:r>
              <a:rPr lang="en-US"/>
              <a:t>2801774</a:t>
            </a:r>
            <a:endParaRPr lang="en-US">
              <a:ea typeface="Calibri"/>
              <a:cs typeface="Calibri"/>
            </a:endParaRPr>
          </a:p>
          <a:p>
            <a:endParaRPr lang="en-US"/>
          </a:p>
        </p:txBody>
      </p:sp>
      <p:pic>
        <p:nvPicPr>
          <p:cNvPr id="5" name="Picture 4">
            <a:extLst>
              <a:ext uri="{FF2B5EF4-FFF2-40B4-BE49-F238E27FC236}">
                <a16:creationId xmlns:a16="http://schemas.microsoft.com/office/drawing/2014/main" id="{A1ED04D9-12A7-AE36-07DC-792AA7C4ABF3}"/>
              </a:ext>
            </a:extLst>
          </p:cNvPr>
          <p:cNvPicPr>
            <a:picLocks noChangeAspect="1"/>
          </p:cNvPicPr>
          <p:nvPr/>
        </p:nvPicPr>
        <p:blipFill>
          <a:blip r:embed="rId2"/>
          <a:stretch>
            <a:fillRect/>
          </a:stretch>
        </p:blipFill>
        <p:spPr>
          <a:xfrm>
            <a:off x="1138428" y="2829531"/>
            <a:ext cx="6114818" cy="1609483"/>
          </a:xfrm>
          <a:prstGeom prst="rect">
            <a:avLst/>
          </a:prstGeom>
        </p:spPr>
      </p:pic>
    </p:spTree>
    <p:extLst>
      <p:ext uri="{BB962C8B-B14F-4D97-AF65-F5344CB8AC3E}">
        <p14:creationId xmlns:p14="http://schemas.microsoft.com/office/powerpoint/2010/main" val="1496913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A2331-742A-C9D0-B568-F24EC3C5D8C8}"/>
              </a:ext>
            </a:extLst>
          </p:cNvPr>
          <p:cNvSpPr>
            <a:spLocks noGrp="1"/>
          </p:cNvSpPr>
          <p:nvPr>
            <p:ph type="title"/>
          </p:nvPr>
        </p:nvSpPr>
        <p:spPr/>
        <p:txBody>
          <a:bodyPr/>
          <a:lstStyle/>
          <a:p>
            <a:pPr algn="ctr"/>
            <a:r>
              <a:rPr lang="en-US">
                <a:solidFill>
                  <a:srgbClr val="0070C0"/>
                </a:solidFill>
              </a:rPr>
              <a:t>COST BASED CLASSIFICATION : LOGISTIC REGRESSION 0.4</a:t>
            </a:r>
            <a:endParaRPr lang="en-US">
              <a:solidFill>
                <a:srgbClr val="0070C0"/>
              </a:solidFill>
              <a:cs typeface="Calibri Light"/>
            </a:endParaRPr>
          </a:p>
        </p:txBody>
      </p:sp>
      <p:sp>
        <p:nvSpPr>
          <p:cNvPr id="3" name="Content Placeholder 2">
            <a:extLst>
              <a:ext uri="{FF2B5EF4-FFF2-40B4-BE49-F238E27FC236}">
                <a16:creationId xmlns:a16="http://schemas.microsoft.com/office/drawing/2014/main" id="{6D35872C-313D-2B76-ED7D-9E9CD9E44F10}"/>
              </a:ext>
            </a:extLst>
          </p:cNvPr>
          <p:cNvSpPr>
            <a:spLocks noGrp="1"/>
          </p:cNvSpPr>
          <p:nvPr>
            <p:ph idx="1"/>
          </p:nvPr>
        </p:nvSpPr>
        <p:spPr/>
        <p:txBody>
          <a:bodyPr vert="horz" lIns="91440" tIns="45720" rIns="91440" bIns="45720" rtlCol="0" anchor="t">
            <a:normAutofit/>
          </a:bodyPr>
          <a:lstStyle/>
          <a:p>
            <a:r>
              <a:rPr lang="en-US"/>
              <a:t>Promotional Cost for one customer: 46 ; Revenue Loss if customer churns : 500</a:t>
            </a:r>
          </a:p>
          <a:p>
            <a:endParaRPr lang="en-US"/>
          </a:p>
          <a:p>
            <a:endParaRPr lang="en-US"/>
          </a:p>
          <a:p>
            <a:endParaRPr lang="en-US"/>
          </a:p>
          <a:p>
            <a:endParaRPr lang="en-US"/>
          </a:p>
          <a:p>
            <a:r>
              <a:rPr lang="en-US"/>
              <a:t>Cost : (46 * 393) + (500 * 4194) = </a:t>
            </a:r>
            <a:r>
              <a:rPr lang="en-US" b="1">
                <a:ea typeface="+mn-lt"/>
                <a:cs typeface="+mn-lt"/>
              </a:rPr>
              <a:t>$</a:t>
            </a:r>
            <a:r>
              <a:rPr lang="en-US" b="1"/>
              <a:t> </a:t>
            </a:r>
            <a:r>
              <a:rPr lang="en-US"/>
              <a:t>2115078</a:t>
            </a:r>
            <a:endParaRPr lang="en-US">
              <a:ea typeface="Calibri"/>
              <a:cs typeface="Calibri"/>
            </a:endParaRPr>
          </a:p>
        </p:txBody>
      </p:sp>
      <p:pic>
        <p:nvPicPr>
          <p:cNvPr id="5" name="Picture 4">
            <a:extLst>
              <a:ext uri="{FF2B5EF4-FFF2-40B4-BE49-F238E27FC236}">
                <a16:creationId xmlns:a16="http://schemas.microsoft.com/office/drawing/2014/main" id="{AA4B9329-383F-0020-5579-F9D7202B13C2}"/>
              </a:ext>
            </a:extLst>
          </p:cNvPr>
          <p:cNvPicPr>
            <a:picLocks noChangeAspect="1"/>
          </p:cNvPicPr>
          <p:nvPr/>
        </p:nvPicPr>
        <p:blipFill>
          <a:blip r:embed="rId2"/>
          <a:stretch>
            <a:fillRect/>
          </a:stretch>
        </p:blipFill>
        <p:spPr>
          <a:xfrm>
            <a:off x="1149593" y="2938583"/>
            <a:ext cx="6120914" cy="1609483"/>
          </a:xfrm>
          <a:prstGeom prst="rect">
            <a:avLst/>
          </a:prstGeom>
        </p:spPr>
      </p:pic>
    </p:spTree>
    <p:extLst>
      <p:ext uri="{BB962C8B-B14F-4D97-AF65-F5344CB8AC3E}">
        <p14:creationId xmlns:p14="http://schemas.microsoft.com/office/powerpoint/2010/main" val="3537527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C0903-7CB6-FA6A-3610-E0715E81EC20}"/>
              </a:ext>
            </a:extLst>
          </p:cNvPr>
          <p:cNvSpPr>
            <a:spLocks noGrp="1"/>
          </p:cNvSpPr>
          <p:nvPr>
            <p:ph type="title"/>
          </p:nvPr>
        </p:nvSpPr>
        <p:spPr/>
        <p:txBody>
          <a:bodyPr/>
          <a:lstStyle/>
          <a:p>
            <a:pPr algn="ctr"/>
            <a:r>
              <a:rPr lang="en-US">
                <a:solidFill>
                  <a:srgbClr val="0070C0"/>
                </a:solidFill>
              </a:rPr>
              <a:t>COST BASED CLASSIFICATION : LOGISTIC REGRESSION 0.3</a:t>
            </a:r>
            <a:endParaRPr lang="en-US">
              <a:solidFill>
                <a:srgbClr val="0070C0"/>
              </a:solidFill>
              <a:cs typeface="Calibri Light"/>
            </a:endParaRPr>
          </a:p>
        </p:txBody>
      </p:sp>
      <p:sp>
        <p:nvSpPr>
          <p:cNvPr id="3" name="Content Placeholder 2">
            <a:extLst>
              <a:ext uri="{FF2B5EF4-FFF2-40B4-BE49-F238E27FC236}">
                <a16:creationId xmlns:a16="http://schemas.microsoft.com/office/drawing/2014/main" id="{526707C1-E72A-3762-2248-268DD638D927}"/>
              </a:ext>
            </a:extLst>
          </p:cNvPr>
          <p:cNvSpPr>
            <a:spLocks noGrp="1"/>
          </p:cNvSpPr>
          <p:nvPr>
            <p:ph idx="1"/>
          </p:nvPr>
        </p:nvSpPr>
        <p:spPr/>
        <p:txBody>
          <a:bodyPr vert="horz" lIns="91440" tIns="45720" rIns="91440" bIns="45720" rtlCol="0" anchor="t">
            <a:normAutofit/>
          </a:bodyPr>
          <a:lstStyle/>
          <a:p>
            <a:r>
              <a:rPr lang="en-US"/>
              <a:t>Promotional Cost for one customer: 46 ; Revenue Loss if customer churns : 500</a:t>
            </a:r>
          </a:p>
          <a:p>
            <a:endParaRPr lang="en-US"/>
          </a:p>
          <a:p>
            <a:endParaRPr lang="en-US"/>
          </a:p>
          <a:p>
            <a:endParaRPr lang="en-US"/>
          </a:p>
          <a:p>
            <a:endParaRPr lang="en-US"/>
          </a:p>
          <a:p>
            <a:r>
              <a:rPr lang="en-US"/>
              <a:t>Cost : (46 * 3799) + (500 * 2393) = </a:t>
            </a:r>
            <a:r>
              <a:rPr lang="en-US" b="1">
                <a:ea typeface="+mn-lt"/>
                <a:cs typeface="+mn-lt"/>
              </a:rPr>
              <a:t>$</a:t>
            </a:r>
            <a:r>
              <a:rPr lang="en-US"/>
              <a:t>1371254</a:t>
            </a:r>
            <a:endParaRPr lang="en-US">
              <a:ea typeface="Calibri"/>
              <a:cs typeface="Calibri"/>
            </a:endParaRPr>
          </a:p>
          <a:p>
            <a:endParaRPr lang="en-US"/>
          </a:p>
          <a:p>
            <a:endParaRPr lang="en-US"/>
          </a:p>
        </p:txBody>
      </p:sp>
      <p:pic>
        <p:nvPicPr>
          <p:cNvPr id="5" name="Picture 4">
            <a:extLst>
              <a:ext uri="{FF2B5EF4-FFF2-40B4-BE49-F238E27FC236}">
                <a16:creationId xmlns:a16="http://schemas.microsoft.com/office/drawing/2014/main" id="{8670E864-1AF9-E8EB-4746-EB76EDC80495}"/>
              </a:ext>
            </a:extLst>
          </p:cNvPr>
          <p:cNvPicPr>
            <a:picLocks noChangeAspect="1"/>
          </p:cNvPicPr>
          <p:nvPr/>
        </p:nvPicPr>
        <p:blipFill>
          <a:blip r:embed="rId2"/>
          <a:stretch>
            <a:fillRect/>
          </a:stretch>
        </p:blipFill>
        <p:spPr>
          <a:xfrm>
            <a:off x="1176528" y="2871908"/>
            <a:ext cx="6120914" cy="1609483"/>
          </a:xfrm>
          <a:prstGeom prst="rect">
            <a:avLst/>
          </a:prstGeom>
        </p:spPr>
      </p:pic>
    </p:spTree>
    <p:extLst>
      <p:ext uri="{BB962C8B-B14F-4D97-AF65-F5344CB8AC3E}">
        <p14:creationId xmlns:p14="http://schemas.microsoft.com/office/powerpoint/2010/main" val="2787045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3C5154-EA3A-5C0E-E16D-7626E43AD9E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200">
                <a:solidFill>
                  <a:srgbClr val="FFFFFF"/>
                </a:solidFill>
              </a:rPr>
              <a:t>Inference from the cost analysis across our models</a:t>
            </a:r>
            <a:endParaRPr lang="en-US" sz="3200" kern="1200">
              <a:solidFill>
                <a:srgbClr val="FFFFFF"/>
              </a:solidFill>
              <a:latin typeface="+mj-lt"/>
              <a:cs typeface="Calibri Light"/>
            </a:endParaRPr>
          </a:p>
        </p:txBody>
      </p:sp>
      <p:sp>
        <p:nvSpPr>
          <p:cNvPr id="6" name="TextBox 5">
            <a:extLst>
              <a:ext uri="{FF2B5EF4-FFF2-40B4-BE49-F238E27FC236}">
                <a16:creationId xmlns:a16="http://schemas.microsoft.com/office/drawing/2014/main" id="{1D42FBAA-409D-3C2D-268A-0F1422153E0A}"/>
              </a:ext>
            </a:extLst>
          </p:cNvPr>
          <p:cNvSpPr txBox="1"/>
          <p:nvPr/>
        </p:nvSpPr>
        <p:spPr>
          <a:xfrm>
            <a:off x="4820992" y="2363273"/>
            <a:ext cx="535117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Upon comparing the multiple models that we used to Predict the Churn Rate, we observe and infer that the model deploying Logistic Regression with a cutoff of 0.3 produces the least cost of mis-identifying the customers who Churn.</a:t>
            </a:r>
          </a:p>
        </p:txBody>
      </p:sp>
    </p:spTree>
    <p:extLst>
      <p:ext uri="{BB962C8B-B14F-4D97-AF65-F5344CB8AC3E}">
        <p14:creationId xmlns:p14="http://schemas.microsoft.com/office/powerpoint/2010/main" val="3435517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D97A30E9-46E4-4B66-8953-A9F408D4970F}"/>
              </a:ext>
            </a:extLst>
          </p:cNvPr>
          <p:cNvGraphicFramePr>
            <a:graphicFrameLocks noChangeAspect="1"/>
          </p:cNvGraphicFramePr>
          <p:nvPr>
            <p:custDataLst>
              <p:tags r:id="rId2"/>
            </p:custDataLst>
            <p:extLst>
              <p:ext uri="{D42A27DB-BD31-4B8C-83A1-F6EECF244321}">
                <p14:modId xmlns:p14="http://schemas.microsoft.com/office/powerpoint/2010/main" val="3619999872"/>
              </p:ext>
            </p:extLst>
          </p:nvPr>
        </p:nvGraphicFramePr>
        <p:xfrm>
          <a:off x="4762" y="2480"/>
          <a:ext cx="1588" cy="1588"/>
        </p:xfrm>
        <a:graphic>
          <a:graphicData uri="http://schemas.openxmlformats.org/presentationml/2006/ole">
            <mc:AlternateContent xmlns:mc="http://schemas.openxmlformats.org/markup-compatibility/2006">
              <mc:Choice xmlns:v="urn:schemas-microsoft-com:vml" Requires="v">
                <p:oleObj spid="_x0000_s16385" name="think-cell Slide" r:id="rId13" imgW="530" imgH="531" progId="TCLayout.ActiveDocument.1">
                  <p:embed/>
                </p:oleObj>
              </mc:Choice>
              <mc:Fallback>
                <p:oleObj name="think-cell Slide" r:id="rId13" imgW="530" imgH="531" progId="TCLayout.ActiveDocument.1">
                  <p:embed/>
                  <p:pic>
                    <p:nvPicPr>
                      <p:cNvPr id="7" name="Object 6" hidden="1">
                        <a:extLst>
                          <a:ext uri="{FF2B5EF4-FFF2-40B4-BE49-F238E27FC236}">
                            <a16:creationId xmlns:a16="http://schemas.microsoft.com/office/drawing/2014/main" id="{D97A30E9-46E4-4B66-8953-A9F408D4970F}"/>
                          </a:ext>
                        </a:extLst>
                      </p:cNvPr>
                      <p:cNvPicPr/>
                      <p:nvPr/>
                    </p:nvPicPr>
                    <p:blipFill>
                      <a:blip r:embed="rId14"/>
                      <a:stretch>
                        <a:fillRect/>
                      </a:stretch>
                    </p:blipFill>
                    <p:spPr>
                      <a:xfrm>
                        <a:off x="4762" y="2480"/>
                        <a:ext cx="1588" cy="1588"/>
                      </a:xfrm>
                      <a:prstGeom prst="rect">
                        <a:avLst/>
                      </a:prstGeom>
                    </p:spPr>
                  </p:pic>
                </p:oleObj>
              </mc:Fallback>
            </mc:AlternateContent>
          </a:graphicData>
        </a:graphic>
      </p:graphicFrame>
      <p:sp>
        <p:nvSpPr>
          <p:cNvPr id="101" name="Title 1">
            <a:extLst>
              <a:ext uri="{FF2B5EF4-FFF2-40B4-BE49-F238E27FC236}">
                <a16:creationId xmlns:a16="http://schemas.microsoft.com/office/drawing/2014/main" id="{91AADC42-D912-4422-9B06-B218CA1E8651}"/>
              </a:ext>
            </a:extLst>
          </p:cNvPr>
          <p:cNvSpPr txBox="1">
            <a:spLocks/>
          </p:cNvSpPr>
          <p:nvPr/>
        </p:nvSpPr>
        <p:spPr bwMode="auto">
          <a:xfrm>
            <a:off x="289978" y="761645"/>
            <a:ext cx="11272020" cy="647681"/>
          </a:xfrm>
          <a:prstGeom prst="rect">
            <a:avLst/>
          </a:prstGeom>
        </p:spPr>
        <p:txBody>
          <a:bodyPr vert="horz" lIns="91392" tIns="45696" rIns="91392" bIns="45696" rtlCol="0" anchor="b">
            <a:noAutofit/>
          </a:bodyPr>
          <a:lstStyle>
            <a:lvl1pPr algn="l" defTabSz="914400" rtl="0" eaLnBrk="1" latinLnBrk="0" hangingPunct="1">
              <a:lnSpc>
                <a:spcPct val="80000"/>
              </a:lnSpc>
              <a:spcBef>
                <a:spcPct val="0"/>
              </a:spcBef>
              <a:buNone/>
              <a:defRPr sz="3600" b="1" kern="1200">
                <a:solidFill>
                  <a:schemeClr val="accent1"/>
                </a:solidFill>
                <a:latin typeface="+mj-lt"/>
                <a:ea typeface="+mj-ea"/>
                <a:cs typeface="+mj-cs"/>
              </a:defRPr>
            </a:lvl1pPr>
          </a:lstStyle>
          <a:p>
            <a:pPr algn="ctr">
              <a:lnSpc>
                <a:spcPct val="90000"/>
              </a:lnSpc>
            </a:pPr>
            <a:r>
              <a:rPr lang="en-US" sz="2800"/>
              <a:t>BUSINESS UNDERSTANDING</a:t>
            </a:r>
            <a:endParaRPr lang="en-US" sz="2800">
              <a:cs typeface="Calibri Light"/>
            </a:endParaRPr>
          </a:p>
          <a:p>
            <a:pPr algn="ctr">
              <a:lnSpc>
                <a:spcPct val="90000"/>
              </a:lnSpc>
            </a:pPr>
            <a:endParaRPr lang="en-US" sz="2800">
              <a:cs typeface="Calibri Light"/>
            </a:endParaRPr>
          </a:p>
          <a:p>
            <a:pPr algn="ctr">
              <a:lnSpc>
                <a:spcPct val="90000"/>
              </a:lnSpc>
            </a:pPr>
            <a:r>
              <a:rPr lang="en-US" sz="2800"/>
              <a:t>Intensity of Competitive Rivalry in the Industry</a:t>
            </a:r>
            <a:endParaRPr lang="en-IN" sz="2800">
              <a:cs typeface="Calibri Light"/>
            </a:endParaRPr>
          </a:p>
        </p:txBody>
      </p:sp>
      <p:grpSp>
        <p:nvGrpSpPr>
          <p:cNvPr id="117" name="Group 116">
            <a:extLst>
              <a:ext uri="{FF2B5EF4-FFF2-40B4-BE49-F238E27FC236}">
                <a16:creationId xmlns:a16="http://schemas.microsoft.com/office/drawing/2014/main" id="{D6551AC7-9D22-41F7-8F0D-E26973628A07}"/>
              </a:ext>
            </a:extLst>
          </p:cNvPr>
          <p:cNvGrpSpPr/>
          <p:nvPr/>
        </p:nvGrpSpPr>
        <p:grpSpPr>
          <a:xfrm>
            <a:off x="5109972" y="2143158"/>
            <a:ext cx="1926100" cy="4038390"/>
            <a:chOff x="6494432" y="1872013"/>
            <a:chExt cx="1926597" cy="4039438"/>
          </a:xfrm>
        </p:grpSpPr>
        <p:sp>
          <p:nvSpPr>
            <p:cNvPr id="111" name="TextBox 110">
              <a:extLst>
                <a:ext uri="{FF2B5EF4-FFF2-40B4-BE49-F238E27FC236}">
                  <a16:creationId xmlns:a16="http://schemas.microsoft.com/office/drawing/2014/main" id="{813B9006-CD81-4F16-89F9-A72EB590FC05}"/>
                </a:ext>
              </a:extLst>
            </p:cNvPr>
            <p:cNvSpPr txBox="1"/>
            <p:nvPr/>
          </p:nvSpPr>
          <p:spPr>
            <a:xfrm>
              <a:off x="6728419" y="1872013"/>
              <a:ext cx="1623427" cy="400110"/>
            </a:xfrm>
            <a:prstGeom prst="rect">
              <a:avLst/>
            </a:prstGeom>
            <a:noFill/>
            <a:ln>
              <a:noFill/>
            </a:ln>
          </p:spPr>
          <p:txBody>
            <a:bodyPr wrap="square" rtlCol="0" anchor="ctr" anchorCtr="1">
              <a:spAutoFit/>
            </a:bodyPr>
            <a:lstStyle/>
            <a:p>
              <a:r>
                <a:rPr lang="en-US" sz="1999" b="1"/>
                <a:t>Price Wars</a:t>
              </a:r>
            </a:p>
          </p:txBody>
        </p:sp>
        <p:sp>
          <p:nvSpPr>
            <p:cNvPr id="112" name="TextBox 111">
              <a:extLst>
                <a:ext uri="{FF2B5EF4-FFF2-40B4-BE49-F238E27FC236}">
                  <a16:creationId xmlns:a16="http://schemas.microsoft.com/office/drawing/2014/main" id="{C93244FF-D63E-4DC2-B40B-996CAF10C54D}"/>
                </a:ext>
              </a:extLst>
            </p:cNvPr>
            <p:cNvSpPr txBox="1"/>
            <p:nvPr/>
          </p:nvSpPr>
          <p:spPr>
            <a:xfrm>
              <a:off x="6728419" y="3015890"/>
              <a:ext cx="1545190" cy="400110"/>
            </a:xfrm>
            <a:prstGeom prst="rect">
              <a:avLst/>
            </a:prstGeom>
            <a:noFill/>
            <a:ln>
              <a:noFill/>
            </a:ln>
          </p:spPr>
          <p:txBody>
            <a:bodyPr wrap="square" rtlCol="0" anchor="ctr" anchorCtr="1">
              <a:spAutoFit/>
            </a:bodyPr>
            <a:lstStyle/>
            <a:p>
              <a:r>
                <a:rPr lang="en-US" sz="1999" b="1"/>
                <a:t>Innovation</a:t>
              </a:r>
            </a:p>
          </p:txBody>
        </p:sp>
        <p:sp>
          <p:nvSpPr>
            <p:cNvPr id="113" name="TextBox 112">
              <a:extLst>
                <a:ext uri="{FF2B5EF4-FFF2-40B4-BE49-F238E27FC236}">
                  <a16:creationId xmlns:a16="http://schemas.microsoft.com/office/drawing/2014/main" id="{5492D041-8DB9-4A02-8556-4BC9EBC8DA22}"/>
                </a:ext>
              </a:extLst>
            </p:cNvPr>
            <p:cNvSpPr txBox="1"/>
            <p:nvPr/>
          </p:nvSpPr>
          <p:spPr>
            <a:xfrm>
              <a:off x="6494432" y="4209206"/>
              <a:ext cx="1926597" cy="400110"/>
            </a:xfrm>
            <a:prstGeom prst="rect">
              <a:avLst/>
            </a:prstGeom>
            <a:noFill/>
            <a:ln>
              <a:noFill/>
            </a:ln>
          </p:spPr>
          <p:txBody>
            <a:bodyPr wrap="square" rtlCol="0" anchor="ctr" anchorCtr="1">
              <a:spAutoFit/>
            </a:bodyPr>
            <a:lstStyle/>
            <a:p>
              <a:r>
                <a:rPr lang="en-US" sz="1999" b="1"/>
                <a:t>Coverage</a:t>
              </a:r>
            </a:p>
          </p:txBody>
        </p:sp>
        <p:sp>
          <p:nvSpPr>
            <p:cNvPr id="114" name="TextBox 113">
              <a:extLst>
                <a:ext uri="{FF2B5EF4-FFF2-40B4-BE49-F238E27FC236}">
                  <a16:creationId xmlns:a16="http://schemas.microsoft.com/office/drawing/2014/main" id="{EED5099A-1023-4105-8905-28386C611F8C}"/>
                </a:ext>
              </a:extLst>
            </p:cNvPr>
            <p:cNvSpPr txBox="1"/>
            <p:nvPr/>
          </p:nvSpPr>
          <p:spPr>
            <a:xfrm>
              <a:off x="6768545" y="5242248"/>
              <a:ext cx="1298452" cy="669203"/>
            </a:xfrm>
            <a:prstGeom prst="rect">
              <a:avLst/>
            </a:prstGeom>
            <a:noFill/>
            <a:ln>
              <a:noFill/>
            </a:ln>
          </p:spPr>
          <p:txBody>
            <a:bodyPr wrap="square" rtlCol="0" anchor="ctr" anchorCtr="1">
              <a:spAutoFit/>
            </a:bodyPr>
            <a:lstStyle/>
            <a:p>
              <a:pPr algn="ctr"/>
              <a:r>
                <a:rPr lang="en-US" b="1"/>
                <a:t>Customer Service</a:t>
              </a:r>
            </a:p>
          </p:txBody>
        </p:sp>
      </p:grpSp>
      <p:sp>
        <p:nvSpPr>
          <p:cNvPr id="119" name="TextBox 118">
            <a:extLst>
              <a:ext uri="{FF2B5EF4-FFF2-40B4-BE49-F238E27FC236}">
                <a16:creationId xmlns:a16="http://schemas.microsoft.com/office/drawing/2014/main" id="{5822BE74-648F-49A8-8E03-F64923FC020F}"/>
              </a:ext>
            </a:extLst>
          </p:cNvPr>
          <p:cNvSpPr txBox="1"/>
          <p:nvPr/>
        </p:nvSpPr>
        <p:spPr>
          <a:xfrm>
            <a:off x="4673644" y="1738554"/>
            <a:ext cx="3113474" cy="369236"/>
          </a:xfrm>
          <a:prstGeom prst="rect">
            <a:avLst/>
          </a:prstGeom>
          <a:noFill/>
          <a:ln>
            <a:noFill/>
          </a:ln>
        </p:spPr>
        <p:txBody>
          <a:bodyPr wrap="square" rtlCol="0" anchor="ctr" anchorCtr="1">
            <a:spAutoFit/>
          </a:bodyPr>
          <a:lstStyle/>
          <a:p>
            <a:endParaRPr lang="en-US" sz="1799" b="1">
              <a:solidFill>
                <a:schemeClr val="accent2"/>
              </a:solidFill>
            </a:endParaRPr>
          </a:p>
        </p:txBody>
      </p:sp>
      <p:sp>
        <p:nvSpPr>
          <p:cNvPr id="123" name="TextBox 122">
            <a:extLst>
              <a:ext uri="{FF2B5EF4-FFF2-40B4-BE49-F238E27FC236}">
                <a16:creationId xmlns:a16="http://schemas.microsoft.com/office/drawing/2014/main" id="{A06904FB-DABF-4ADE-959A-D98B3E19D1C3}"/>
              </a:ext>
            </a:extLst>
          </p:cNvPr>
          <p:cNvSpPr txBox="1"/>
          <p:nvPr/>
        </p:nvSpPr>
        <p:spPr>
          <a:xfrm>
            <a:off x="7690274" y="2898331"/>
            <a:ext cx="3763110" cy="369108"/>
          </a:xfrm>
          <a:prstGeom prst="rect">
            <a:avLst/>
          </a:prstGeom>
          <a:noFill/>
          <a:ln>
            <a:noFill/>
          </a:ln>
        </p:spPr>
        <p:txBody>
          <a:bodyPr wrap="square" rtlCol="0" anchor="ctr" anchorCtr="1">
            <a:spAutoFit/>
          </a:bodyPr>
          <a:lstStyle/>
          <a:p>
            <a:endParaRPr lang="en-US" sz="1799" b="1">
              <a:solidFill>
                <a:schemeClr val="accent2"/>
              </a:solidFill>
            </a:endParaRPr>
          </a:p>
        </p:txBody>
      </p:sp>
      <p:sp>
        <p:nvSpPr>
          <p:cNvPr id="129" name="TextBox 128">
            <a:extLst>
              <a:ext uri="{FF2B5EF4-FFF2-40B4-BE49-F238E27FC236}">
                <a16:creationId xmlns:a16="http://schemas.microsoft.com/office/drawing/2014/main" id="{A5403B10-5858-4A24-8A40-C80651A6F1DD}"/>
              </a:ext>
            </a:extLst>
          </p:cNvPr>
          <p:cNvSpPr txBox="1"/>
          <p:nvPr/>
        </p:nvSpPr>
        <p:spPr>
          <a:xfrm>
            <a:off x="7534542" y="2063699"/>
            <a:ext cx="4096153" cy="4832092"/>
          </a:xfrm>
          <a:prstGeom prst="rect">
            <a:avLst/>
          </a:prstGeom>
          <a:noFill/>
          <a:ln>
            <a:noFill/>
          </a:ln>
        </p:spPr>
        <p:txBody>
          <a:bodyPr wrap="square" rtlCol="0" anchor="ctr" anchorCtr="1">
            <a:spAutoFit/>
          </a:bodyPr>
          <a:lstStyle/>
          <a:p>
            <a:pPr marL="285750" indent="-285750">
              <a:buFont typeface="Arial" panose="020B0604020202020204" pitchFamily="34" charset="0"/>
              <a:buChar char="•"/>
            </a:pPr>
            <a:r>
              <a:rPr lang="en-US" sz="1400"/>
              <a:t>The US Telecom market is majorly operated by 3 Tier-1 national players: AT&amp;T, Verizon and T-Mobile, catering to an overall </a:t>
            </a:r>
            <a:r>
              <a:rPr lang="en-US" sz="1400" b="1"/>
              <a:t>96% of the mobile subscriber base</a:t>
            </a:r>
          </a:p>
          <a:p>
            <a:pPr marL="285750" indent="-285750">
              <a:buFont typeface="Arial" panose="020B0604020202020204" pitchFamily="34" charset="0"/>
              <a:buChar char="•"/>
            </a:pPr>
            <a:r>
              <a:rPr lang="en-US" sz="1400"/>
              <a:t>DISH, an MVNO and the newest entrant in the mobile service market post the merger of Sprint and T-Mobile holds </a:t>
            </a:r>
            <a:r>
              <a:rPr lang="en-US" sz="1400" b="1"/>
              <a:t>2.3% of the overall subs</a:t>
            </a:r>
          </a:p>
          <a:p>
            <a:pPr marL="285750" indent="-285750">
              <a:buFont typeface="Arial" panose="020B0604020202020204" pitchFamily="34" charset="0"/>
              <a:buChar char="•"/>
            </a:pPr>
            <a:r>
              <a:rPr lang="en-US" sz="1400"/>
              <a:t>US Cellular, a regional carrier, is the fifth carrier holding </a:t>
            </a:r>
            <a:r>
              <a:rPr lang="en-US" sz="1400" b="1"/>
              <a:t>1.3% of the overall subscriber base</a:t>
            </a:r>
          </a:p>
          <a:p>
            <a:pPr marL="285750" indent="-285750">
              <a:buFont typeface="Arial" panose="020B0604020202020204" pitchFamily="34" charset="0"/>
              <a:buChar char="•"/>
            </a:pPr>
            <a:r>
              <a:rPr lang="en-US" sz="1400"/>
              <a:t>Other MVNOs include Mint, Comcast (Xfinity Mobile), Charter (Spectrum Mobile), Altice Mobile</a:t>
            </a:r>
          </a:p>
          <a:p>
            <a:pPr marL="285750" indent="-285750">
              <a:buFont typeface="Arial" panose="020B0604020202020204" pitchFamily="34" charset="0"/>
              <a:buChar char="•"/>
            </a:pPr>
            <a:r>
              <a:rPr lang="en-US" sz="1400"/>
              <a:t>T-Mobile as of Q1 2022 claims to have 94% population coverage for 5G, the highest amongst the Tier1s</a:t>
            </a:r>
          </a:p>
          <a:p>
            <a:pPr marL="285750" indent="-285750">
              <a:buFont typeface="Arial" panose="020B0604020202020204" pitchFamily="34" charset="0"/>
              <a:buChar char="•"/>
            </a:pPr>
            <a:r>
              <a:rPr lang="en-US" sz="1400"/>
              <a:t>AT&amp;T leads currently in the highest net additions in the past few quarters based on aggressive handset promotional pricing</a:t>
            </a:r>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a:p>
            <a:pPr marL="285750" indent="-285750">
              <a:buFont typeface="Arial" panose="020B0604020202020204" pitchFamily="34" charset="0"/>
              <a:buChar char="•"/>
            </a:pPr>
            <a:endParaRPr lang="en-US" sz="1400"/>
          </a:p>
        </p:txBody>
      </p:sp>
      <p:sp>
        <p:nvSpPr>
          <p:cNvPr id="131" name="TextBox 130">
            <a:extLst>
              <a:ext uri="{FF2B5EF4-FFF2-40B4-BE49-F238E27FC236}">
                <a16:creationId xmlns:a16="http://schemas.microsoft.com/office/drawing/2014/main" id="{033A0CE8-E6D8-4286-B477-BE5C5870BFFD}"/>
              </a:ext>
            </a:extLst>
          </p:cNvPr>
          <p:cNvSpPr txBox="1"/>
          <p:nvPr/>
        </p:nvSpPr>
        <p:spPr>
          <a:xfrm>
            <a:off x="7566906" y="6480638"/>
            <a:ext cx="2664164" cy="246221"/>
          </a:xfrm>
          <a:prstGeom prst="rect">
            <a:avLst/>
          </a:prstGeom>
          <a:noFill/>
          <a:ln>
            <a:noFill/>
          </a:ln>
        </p:spPr>
        <p:txBody>
          <a:bodyPr wrap="square" rtlCol="0" anchor="ctr" anchorCtr="1">
            <a:spAutoFit/>
          </a:bodyPr>
          <a:lstStyle/>
          <a:p>
            <a:r>
              <a:rPr lang="en-US" sz="1000"/>
              <a:t>MVNO: Mobile Virtual Network Operator</a:t>
            </a:r>
          </a:p>
        </p:txBody>
      </p:sp>
      <p:sp>
        <p:nvSpPr>
          <p:cNvPr id="133" name="Slide Number Placeholder 21">
            <a:extLst>
              <a:ext uri="{FF2B5EF4-FFF2-40B4-BE49-F238E27FC236}">
                <a16:creationId xmlns:a16="http://schemas.microsoft.com/office/drawing/2014/main" id="{124E415D-3469-438F-A3A6-BE030C36EDF8}"/>
              </a:ext>
            </a:extLst>
          </p:cNvPr>
          <p:cNvSpPr>
            <a:spLocks noGrp="1"/>
          </p:cNvSpPr>
          <p:nvPr>
            <p:ph type="sldNum" sz="quarter" idx="12"/>
          </p:nvPr>
        </p:nvSpPr>
        <p:spPr>
          <a:xfrm>
            <a:off x="283526" y="6184640"/>
            <a:ext cx="371433" cy="263790"/>
          </a:xfrm>
        </p:spPr>
        <p:txBody>
          <a:bodyPr/>
          <a:lstStyle/>
          <a:p>
            <a:pPr algn="ctr"/>
            <a:fld id="{AAEAE4A8-A6E5-453E-B946-FB774B73F48C}" type="slidenum">
              <a:rPr lang="en-US" b="1">
                <a:solidFill>
                  <a:schemeClr val="bg1"/>
                </a:solidFill>
                <a:latin typeface="Palatino Linotype" panose="02040502050505030304"/>
              </a:rPr>
              <a:pPr algn="ctr"/>
              <a:t>3</a:t>
            </a:fld>
            <a:endParaRPr lang="en-US" b="1">
              <a:solidFill>
                <a:schemeClr val="bg1"/>
              </a:solidFill>
              <a:latin typeface="Palatino Linotype" panose="02040502050505030304"/>
            </a:endParaRPr>
          </a:p>
        </p:txBody>
      </p:sp>
      <p:sp>
        <p:nvSpPr>
          <p:cNvPr id="135" name="Slide Number Placeholder 21">
            <a:extLst>
              <a:ext uri="{FF2B5EF4-FFF2-40B4-BE49-F238E27FC236}">
                <a16:creationId xmlns:a16="http://schemas.microsoft.com/office/drawing/2014/main" id="{DA8D92B9-1701-4D7D-BCAA-28D870EEE2A9}"/>
              </a:ext>
            </a:extLst>
          </p:cNvPr>
          <p:cNvSpPr txBox="1">
            <a:spLocks/>
          </p:cNvSpPr>
          <p:nvPr/>
        </p:nvSpPr>
        <p:spPr>
          <a:xfrm>
            <a:off x="435689" y="6339959"/>
            <a:ext cx="371433" cy="263790"/>
          </a:xfrm>
          <a:prstGeom prst="rect">
            <a:avLst/>
          </a:prstGeom>
        </p:spPr>
        <p:txBody>
          <a:bodyPr vert="horz" lIns="91416" tIns="45708" rIns="91416" bIns="45708" rtlCol="0" anchor="ctr"/>
          <a:lstStyle>
            <a:defPPr>
              <a:defRPr lang="en-US"/>
            </a:defPPr>
            <a:lvl1pPr marL="0" algn="r"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AEAE4A8-A6E5-453E-B946-FB774B73F48C}" type="slidenum">
              <a:rPr lang="en-US"/>
              <a:pPr/>
              <a:t>3</a:t>
            </a:fld>
            <a:endParaRPr lang="en-US"/>
          </a:p>
        </p:txBody>
      </p:sp>
      <p:pic>
        <p:nvPicPr>
          <p:cNvPr id="1028" name="Picture 4">
            <a:extLst>
              <a:ext uri="{FF2B5EF4-FFF2-40B4-BE49-F238E27FC236}">
                <a16:creationId xmlns:a16="http://schemas.microsoft.com/office/drawing/2014/main" id="{56418977-BA41-45FB-9DD2-C327621D8F4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32080" y="2105670"/>
            <a:ext cx="541129" cy="5411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E614BF2-C8ED-61CF-F670-6666385F742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66401" y="3146864"/>
            <a:ext cx="672490" cy="6724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FE2C14E-9992-2F47-97DE-817842F4E5D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00450" y="4335635"/>
            <a:ext cx="612986" cy="61298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5C4938A-1699-741F-205B-023A03280BD3}"/>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66400" y="5509060"/>
            <a:ext cx="672491" cy="6724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0" name="Chart 69">
            <a:extLst>
              <a:ext uri="{FF2B5EF4-FFF2-40B4-BE49-F238E27FC236}">
                <a16:creationId xmlns:a16="http://schemas.microsoft.com/office/drawing/2014/main" id="{68970FA2-67C0-4846-9F3C-7C0FA639AE04}"/>
              </a:ext>
            </a:extLst>
          </p:cNvPr>
          <p:cNvGraphicFramePr/>
          <p:nvPr>
            <p:custDataLst>
              <p:tags r:id="rId3"/>
            </p:custDataLst>
            <p:extLst>
              <p:ext uri="{D42A27DB-BD31-4B8C-83A1-F6EECF244321}">
                <p14:modId xmlns:p14="http://schemas.microsoft.com/office/powerpoint/2010/main" val="167942353"/>
              </p:ext>
            </p:extLst>
          </p:nvPr>
        </p:nvGraphicFramePr>
        <p:xfrm>
          <a:off x="660400" y="2530475"/>
          <a:ext cx="3149600" cy="3022600"/>
        </p:xfrm>
        <a:graphic>
          <a:graphicData uri="http://schemas.openxmlformats.org/drawingml/2006/chart">
            <c:chart xmlns:c="http://schemas.openxmlformats.org/drawingml/2006/chart" xmlns:r="http://schemas.openxmlformats.org/officeDocument/2006/relationships" r:id="rId19"/>
          </a:graphicData>
        </a:graphic>
      </p:graphicFrame>
      <p:sp>
        <p:nvSpPr>
          <p:cNvPr id="27" name="Text Placeholder 2">
            <a:extLst>
              <a:ext uri="{FF2B5EF4-FFF2-40B4-BE49-F238E27FC236}">
                <a16:creationId xmlns:a16="http://schemas.microsoft.com/office/drawing/2014/main" id="{5A81798C-047E-EDE2-B7A0-8A33107E0CB3}"/>
              </a:ext>
            </a:extLst>
          </p:cNvPr>
          <p:cNvSpPr>
            <a:spLocks noGrp="1"/>
          </p:cNvSpPr>
          <p:nvPr>
            <p:custDataLst>
              <p:tags r:id="rId4"/>
            </p:custDataLst>
          </p:nvPr>
        </p:nvSpPr>
        <p:spPr bwMode="auto">
          <a:xfrm>
            <a:off x="3643313" y="3416300"/>
            <a:ext cx="550863"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4CD928F3-07FE-4016-801D-0568DBA4999E}" type="datetime'''''''Ver''''''i''''''''''zo''''''''''''''''''''''''''n'''">
              <a:rPr lang="en-US" altLang="en-US" sz="1400" b="1" smtClean="0"/>
              <a:pPr marL="0" indent="0">
                <a:spcBef>
                  <a:spcPct val="0"/>
                </a:spcBef>
                <a:spcAft>
                  <a:spcPct val="0"/>
                </a:spcAft>
                <a:buNone/>
              </a:pPr>
              <a:t>Verizon</a:t>
            </a:fld>
            <a:endParaRPr lang="en-US" sz="1400" b="1"/>
          </a:p>
        </p:txBody>
      </p:sp>
      <p:sp>
        <p:nvSpPr>
          <p:cNvPr id="32" name="Text Placeholder 2">
            <a:extLst>
              <a:ext uri="{FF2B5EF4-FFF2-40B4-BE49-F238E27FC236}">
                <a16:creationId xmlns:a16="http://schemas.microsoft.com/office/drawing/2014/main" id="{7E1DE3BD-4D5A-47F6-8D10-E31AD16DD88D}"/>
              </a:ext>
            </a:extLst>
          </p:cNvPr>
          <p:cNvSpPr>
            <a:spLocks noGrp="1"/>
          </p:cNvSpPr>
          <p:nvPr>
            <p:custDataLst>
              <p:tags r:id="rId5"/>
            </p:custDataLst>
          </p:nvPr>
        </p:nvSpPr>
        <p:spPr bwMode="auto">
          <a:xfrm>
            <a:off x="2138363" y="2395538"/>
            <a:ext cx="895350"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spcAft>
                <a:spcPct val="0"/>
              </a:spcAft>
              <a:buNone/>
            </a:pPr>
            <a:fld id="{2700846B-3936-454F-A9EB-BF930C057D15}" type="datetime'''U.''''''''S''''.'''''''' ''C''''''''''''e''llul''''a''r'">
              <a:rPr lang="en-US" altLang="en-US" sz="1400" b="1" smtClean="0"/>
              <a:pPr marL="0" indent="0">
                <a:spcBef>
                  <a:spcPct val="0"/>
                </a:spcBef>
                <a:spcAft>
                  <a:spcPct val="0"/>
                </a:spcAft>
                <a:buNone/>
              </a:pPr>
              <a:t>U.S. Cellular</a:t>
            </a:fld>
            <a:endParaRPr lang="en-US" sz="1400" b="1"/>
          </a:p>
        </p:txBody>
      </p:sp>
      <p:sp>
        <p:nvSpPr>
          <p:cNvPr id="28" name="Text Placeholder 2">
            <a:extLst>
              <a:ext uri="{FF2B5EF4-FFF2-40B4-BE49-F238E27FC236}">
                <a16:creationId xmlns:a16="http://schemas.microsoft.com/office/drawing/2014/main" id="{5A81798C-047E-EDE2-B7A0-8A33107E0CB3}"/>
              </a:ext>
            </a:extLst>
          </p:cNvPr>
          <p:cNvSpPr>
            <a:spLocks noGrp="1"/>
          </p:cNvSpPr>
          <p:nvPr>
            <p:custDataLst>
              <p:tags r:id="rId6"/>
            </p:custDataLst>
          </p:nvPr>
        </p:nvSpPr>
        <p:spPr bwMode="auto">
          <a:xfrm>
            <a:off x="1282700" y="5468938"/>
            <a:ext cx="665163"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2A9ABAC8-8FFC-473F-A68D-6C37E8E2C9B0}" type="datetime'T''''-''M''o''''''''''b''''''i''''le'''''''''''''''">
              <a:rPr lang="en-US" altLang="en-US" sz="1400" b="1" smtClean="0"/>
              <a:pPr marL="0" indent="0" algn="r">
                <a:spcBef>
                  <a:spcPct val="0"/>
                </a:spcBef>
                <a:spcAft>
                  <a:spcPct val="0"/>
                </a:spcAft>
                <a:buNone/>
              </a:pPr>
              <a:t>T-Mobile</a:t>
            </a:fld>
            <a:endParaRPr lang="en-US" sz="1400" b="1"/>
          </a:p>
        </p:txBody>
      </p:sp>
      <p:sp>
        <p:nvSpPr>
          <p:cNvPr id="34" name="Text Placeholder 2">
            <a:extLst>
              <a:ext uri="{FF2B5EF4-FFF2-40B4-BE49-F238E27FC236}">
                <a16:creationId xmlns:a16="http://schemas.microsoft.com/office/drawing/2014/main" id="{5A81798C-047E-EDE2-B7A0-8A33107E0CB3}"/>
              </a:ext>
            </a:extLst>
          </p:cNvPr>
          <p:cNvSpPr>
            <a:spLocks noGrp="1"/>
          </p:cNvSpPr>
          <p:nvPr>
            <p:custDataLst>
              <p:tags r:id="rId7"/>
            </p:custDataLst>
          </p:nvPr>
        </p:nvSpPr>
        <p:spPr bwMode="gray">
          <a:xfrm>
            <a:off x="1828800" y="2678113"/>
            <a:ext cx="409575" cy="192088"/>
          </a:xfrm>
          <a:prstGeom prst="rect">
            <a:avLst/>
          </a:prstGeom>
          <a:solidFill>
            <a:srgbClr val="364D6E"/>
          </a:solidFill>
          <a:ln>
            <a:noFill/>
          </a:ln>
          <a:effectLst/>
        </p:spPr>
        <p:txBody>
          <a:bodyPr vert="horz" wrap="none" lIns="25400" tIns="0" rIns="2540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4622C6C0-E9B4-460E-92C9-806F814C5340}" type="datetime'''''''''''''2''''''''''''.''3%'''''''''''''''">
              <a:rPr lang="en-US" altLang="en-US" sz="1400" b="1" smtClean="0">
                <a:solidFill>
                  <a:schemeClr val="bg1"/>
                </a:solidFill>
                <a:effectLst/>
              </a:rPr>
              <a:pPr marL="0" indent="0" algn="ctr">
                <a:spcBef>
                  <a:spcPct val="0"/>
                </a:spcBef>
                <a:spcAft>
                  <a:spcPct val="0"/>
                </a:spcAft>
                <a:buNone/>
              </a:pPr>
              <a:t>2.3%</a:t>
            </a:fld>
            <a:endParaRPr lang="en-US" sz="1400" b="1">
              <a:solidFill>
                <a:schemeClr val="bg1"/>
              </a:solidFill>
            </a:endParaRPr>
          </a:p>
        </p:txBody>
      </p:sp>
      <p:sp>
        <p:nvSpPr>
          <p:cNvPr id="29" name="Text Placeholder 2">
            <a:extLst>
              <a:ext uri="{FF2B5EF4-FFF2-40B4-BE49-F238E27FC236}">
                <a16:creationId xmlns:a16="http://schemas.microsoft.com/office/drawing/2014/main" id="{5A81798C-047E-EDE2-B7A0-8A33107E0CB3}"/>
              </a:ext>
            </a:extLst>
          </p:cNvPr>
          <p:cNvSpPr>
            <a:spLocks noGrp="1"/>
          </p:cNvSpPr>
          <p:nvPr>
            <p:custDataLst>
              <p:tags r:id="rId8"/>
            </p:custDataLst>
          </p:nvPr>
        </p:nvSpPr>
        <p:spPr bwMode="auto">
          <a:xfrm>
            <a:off x="512763" y="3221038"/>
            <a:ext cx="393700"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F9282BB0-9224-4B94-B750-114337D38583}" type="datetime'''''''A''''''''''''''''''''''''''''T''&amp;''''''''''''''''''T'">
              <a:rPr lang="en-US" altLang="en-US" sz="1400" b="1" smtClean="0"/>
              <a:pPr marL="0" indent="0" algn="r">
                <a:spcBef>
                  <a:spcPct val="0"/>
                </a:spcBef>
                <a:spcAft>
                  <a:spcPct val="0"/>
                </a:spcAft>
                <a:buNone/>
              </a:pPr>
              <a:t>AT&amp;T</a:t>
            </a:fld>
            <a:endParaRPr lang="en-US" sz="1400" b="1"/>
          </a:p>
        </p:txBody>
      </p:sp>
      <p:sp>
        <p:nvSpPr>
          <p:cNvPr id="31" name="Text Placeholder 2">
            <a:extLst>
              <a:ext uri="{FF2B5EF4-FFF2-40B4-BE49-F238E27FC236}">
                <a16:creationId xmlns:a16="http://schemas.microsoft.com/office/drawing/2014/main" id="{8A372354-F7E2-4BFF-8DC7-2829DC4A959A}"/>
              </a:ext>
            </a:extLst>
          </p:cNvPr>
          <p:cNvSpPr>
            <a:spLocks noGrp="1"/>
          </p:cNvSpPr>
          <p:nvPr>
            <p:custDataLst>
              <p:tags r:id="rId9"/>
            </p:custDataLst>
          </p:nvPr>
        </p:nvSpPr>
        <p:spPr bwMode="auto">
          <a:xfrm>
            <a:off x="1763713" y="2403475"/>
            <a:ext cx="323850" cy="19208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ct val="0"/>
              </a:spcBef>
              <a:spcAft>
                <a:spcPct val="0"/>
              </a:spcAft>
              <a:buNone/>
            </a:pPr>
            <a:fld id="{479002E6-4301-4EC0-81CA-DD1DE6801726}" type="datetime'''''''''''''''''''''''''''''''''''Di''s''''''''''''h'''''">
              <a:rPr lang="en-US" altLang="en-US" sz="1400" b="1" smtClean="0"/>
              <a:pPr marL="0" indent="0" algn="r">
                <a:spcBef>
                  <a:spcPct val="0"/>
                </a:spcBef>
                <a:spcAft>
                  <a:spcPct val="0"/>
                </a:spcAft>
                <a:buNone/>
              </a:pPr>
              <a:t>Dish</a:t>
            </a:fld>
            <a:endParaRPr lang="en-US" sz="1400" b="1"/>
          </a:p>
        </p:txBody>
      </p:sp>
      <p:sp>
        <p:nvSpPr>
          <p:cNvPr id="35" name="Text Placeholder 2">
            <a:extLst>
              <a:ext uri="{FF2B5EF4-FFF2-40B4-BE49-F238E27FC236}">
                <a16:creationId xmlns:a16="http://schemas.microsoft.com/office/drawing/2014/main" id="{5A81798C-047E-EDE2-B7A0-8A33107E0CB3}"/>
              </a:ext>
            </a:extLst>
          </p:cNvPr>
          <p:cNvSpPr>
            <a:spLocks noGrp="1"/>
          </p:cNvSpPr>
          <p:nvPr>
            <p:custDataLst>
              <p:tags r:id="rId10"/>
            </p:custDataLst>
          </p:nvPr>
        </p:nvSpPr>
        <p:spPr bwMode="gray">
          <a:xfrm>
            <a:off x="1984375" y="2870200"/>
            <a:ext cx="409575" cy="192088"/>
          </a:xfrm>
          <a:prstGeom prst="rect">
            <a:avLst/>
          </a:prstGeom>
          <a:solidFill>
            <a:schemeClr val="accent1"/>
          </a:solidFill>
          <a:ln>
            <a:noFill/>
          </a:ln>
          <a:effectLst/>
        </p:spPr>
        <p:txBody>
          <a:bodyPr vert="horz" wrap="none" lIns="25400" tIns="0" rIns="25400" bIns="0" numCol="1" spcCol="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ct val="0"/>
              </a:spcBef>
              <a:spcAft>
                <a:spcPct val="0"/>
              </a:spcAft>
              <a:buNone/>
            </a:pPr>
            <a:fld id="{E95C5309-CBC2-4BE9-9044-9B5535C4F337}" type="datetime'''''1''''''.''''3''''''''''''''''''''''''''''%'''''''''''''">
              <a:rPr lang="en-US" altLang="en-US" sz="1400" b="1" smtClean="0">
                <a:solidFill>
                  <a:schemeClr val="bg1"/>
                </a:solidFill>
                <a:effectLst/>
              </a:rPr>
              <a:pPr marL="0" indent="0" algn="ctr">
                <a:spcBef>
                  <a:spcPct val="0"/>
                </a:spcBef>
                <a:spcAft>
                  <a:spcPct val="0"/>
                </a:spcAft>
                <a:buNone/>
              </a:pPr>
              <a:t>1.3%</a:t>
            </a:fld>
            <a:endParaRPr lang="en-US" sz="1400" b="1">
              <a:solidFill>
                <a:schemeClr val="bg1"/>
              </a:solidFill>
            </a:endParaRPr>
          </a:p>
        </p:txBody>
      </p:sp>
      <p:sp>
        <p:nvSpPr>
          <p:cNvPr id="8" name="TextBox 7">
            <a:extLst>
              <a:ext uri="{FF2B5EF4-FFF2-40B4-BE49-F238E27FC236}">
                <a16:creationId xmlns:a16="http://schemas.microsoft.com/office/drawing/2014/main" id="{640150E1-F5FA-4FB3-A18A-939B15C0B919}"/>
              </a:ext>
            </a:extLst>
          </p:cNvPr>
          <p:cNvSpPr txBox="1"/>
          <p:nvPr/>
        </p:nvSpPr>
        <p:spPr>
          <a:xfrm>
            <a:off x="295138" y="1578253"/>
            <a:ext cx="3866522" cy="369332"/>
          </a:xfrm>
          <a:prstGeom prst="rect">
            <a:avLst/>
          </a:prstGeom>
          <a:noFill/>
        </p:spPr>
        <p:txBody>
          <a:bodyPr wrap="square" rtlCol="0">
            <a:spAutoFit/>
          </a:bodyPr>
          <a:lstStyle/>
          <a:p>
            <a:pPr algn="ctr"/>
            <a:r>
              <a:rPr lang="en-US" b="1"/>
              <a:t>Operator Subscriber Market Share</a:t>
            </a:r>
          </a:p>
        </p:txBody>
      </p:sp>
      <p:sp>
        <p:nvSpPr>
          <p:cNvPr id="11" name="TextBox 10">
            <a:extLst>
              <a:ext uri="{FF2B5EF4-FFF2-40B4-BE49-F238E27FC236}">
                <a16:creationId xmlns:a16="http://schemas.microsoft.com/office/drawing/2014/main" id="{A837C7F0-9F1A-4AFB-BD0B-A678D8F36AC7}"/>
              </a:ext>
            </a:extLst>
          </p:cNvPr>
          <p:cNvSpPr txBox="1"/>
          <p:nvPr/>
        </p:nvSpPr>
        <p:spPr>
          <a:xfrm>
            <a:off x="1671476" y="3787745"/>
            <a:ext cx="1133797" cy="400110"/>
          </a:xfrm>
          <a:prstGeom prst="rect">
            <a:avLst/>
          </a:prstGeom>
          <a:noFill/>
        </p:spPr>
        <p:txBody>
          <a:bodyPr wrap="square" rtlCol="0">
            <a:spAutoFit/>
          </a:bodyPr>
          <a:lstStyle/>
          <a:p>
            <a:pPr algn="ctr"/>
            <a:r>
              <a:rPr lang="en-US" sz="2000" b="1"/>
              <a:t>366M</a:t>
            </a:r>
          </a:p>
        </p:txBody>
      </p:sp>
      <p:sp>
        <p:nvSpPr>
          <p:cNvPr id="66" name="TextBox 65">
            <a:extLst>
              <a:ext uri="{FF2B5EF4-FFF2-40B4-BE49-F238E27FC236}">
                <a16:creationId xmlns:a16="http://schemas.microsoft.com/office/drawing/2014/main" id="{69C561F8-9537-443F-84D7-5BA31A630390}"/>
              </a:ext>
            </a:extLst>
          </p:cNvPr>
          <p:cNvSpPr txBox="1"/>
          <p:nvPr/>
        </p:nvSpPr>
        <p:spPr>
          <a:xfrm>
            <a:off x="7566906" y="1576784"/>
            <a:ext cx="3866522" cy="369332"/>
          </a:xfrm>
          <a:prstGeom prst="rect">
            <a:avLst/>
          </a:prstGeom>
          <a:noFill/>
        </p:spPr>
        <p:txBody>
          <a:bodyPr wrap="square" rtlCol="0">
            <a:spAutoFit/>
          </a:bodyPr>
          <a:lstStyle/>
          <a:p>
            <a:pPr algn="ctr"/>
            <a:r>
              <a:rPr lang="en-US" b="1"/>
              <a:t>Industry Analysis</a:t>
            </a:r>
          </a:p>
        </p:txBody>
      </p:sp>
      <p:cxnSp>
        <p:nvCxnSpPr>
          <p:cNvPr id="67" name="Straight Connector 66">
            <a:extLst>
              <a:ext uri="{FF2B5EF4-FFF2-40B4-BE49-F238E27FC236}">
                <a16:creationId xmlns:a16="http://schemas.microsoft.com/office/drawing/2014/main" id="{24314999-E8B1-4BEF-BFC4-BE5DBF3DA720}"/>
              </a:ext>
            </a:extLst>
          </p:cNvPr>
          <p:cNvCxnSpPr>
            <a:cxnSpLocks/>
          </p:cNvCxnSpPr>
          <p:nvPr/>
        </p:nvCxnSpPr>
        <p:spPr>
          <a:xfrm flipV="1">
            <a:off x="435689" y="1913170"/>
            <a:ext cx="4160881" cy="22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1DABC767-9753-4BAF-88FE-9B3717D4D848}"/>
              </a:ext>
            </a:extLst>
          </p:cNvPr>
          <p:cNvCxnSpPr>
            <a:cxnSpLocks/>
          </p:cNvCxnSpPr>
          <p:nvPr/>
        </p:nvCxnSpPr>
        <p:spPr>
          <a:xfrm flipV="1">
            <a:off x="7502179" y="1930280"/>
            <a:ext cx="4160881" cy="229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467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7">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CA1364-A5EC-0E9B-78B8-271E5708156B}"/>
              </a:ext>
            </a:extLst>
          </p:cNvPr>
          <p:cNvSpPr>
            <a:spLocks noGrp="1"/>
          </p:cNvSpPr>
          <p:nvPr>
            <p:ph type="title"/>
          </p:nvPr>
        </p:nvSpPr>
        <p:spPr>
          <a:xfrm>
            <a:off x="643467" y="321734"/>
            <a:ext cx="10905066" cy="1135737"/>
          </a:xfrm>
        </p:spPr>
        <p:txBody>
          <a:bodyPr>
            <a:normAutofit/>
          </a:bodyPr>
          <a:lstStyle/>
          <a:p>
            <a:r>
              <a:rPr lang="en-US" sz="3600"/>
              <a:t>Limitations in our Model</a:t>
            </a:r>
          </a:p>
        </p:txBody>
      </p:sp>
      <p:sp>
        <p:nvSpPr>
          <p:cNvPr id="3" name="Content Placeholder 2">
            <a:extLst>
              <a:ext uri="{FF2B5EF4-FFF2-40B4-BE49-F238E27FC236}">
                <a16:creationId xmlns:a16="http://schemas.microsoft.com/office/drawing/2014/main" id="{49683B0C-91F9-48F8-FA1C-FB5ED0B6C8FC}"/>
              </a:ext>
            </a:extLst>
          </p:cNvPr>
          <p:cNvSpPr>
            <a:spLocks noGrp="1"/>
          </p:cNvSpPr>
          <p:nvPr>
            <p:ph idx="1"/>
          </p:nvPr>
        </p:nvSpPr>
        <p:spPr>
          <a:xfrm>
            <a:off x="643467" y="1782981"/>
            <a:ext cx="10905066" cy="4393982"/>
          </a:xfrm>
        </p:spPr>
        <p:txBody>
          <a:bodyPr>
            <a:normAutofit/>
          </a:bodyPr>
          <a:lstStyle/>
          <a:p>
            <a:r>
              <a:rPr lang="en-US" sz="2400"/>
              <a:t>Logistic regression model is sensitive to outliers.</a:t>
            </a:r>
          </a:p>
          <a:p>
            <a:r>
              <a:rPr lang="en-US" sz="2400"/>
              <a:t>The minority class of Churn variable in our dataset is Yes which is only 29%,if there was slightly more data of the customers who churned, our model would have achieved a better accuracy and the cost of misidentifying false prediction would be comparatively less.</a:t>
            </a:r>
          </a:p>
          <a:p>
            <a:r>
              <a:rPr lang="en-US" sz="2400"/>
              <a:t>It is required that each training example be independent of all the other examples in the dataset. If they are related in some way, then the model will try to give more importance to those specific training examples.</a:t>
            </a:r>
          </a:p>
        </p:txBody>
      </p:sp>
      <p:sp>
        <p:nvSpPr>
          <p:cNvPr id="27" name="Rectangle 9">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11">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Rectangle 1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25734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Freeform: Shape 1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D1270FE-5273-C00C-7371-81AB987D8A3D}"/>
              </a:ext>
            </a:extLst>
          </p:cNvPr>
          <p:cNvSpPr txBox="1"/>
          <p:nvPr/>
        </p:nvSpPr>
        <p:spPr>
          <a:xfrm>
            <a:off x="484096" y="1012004"/>
            <a:ext cx="4381009" cy="479540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RECOMMENDATIONS TO </a:t>
            </a:r>
            <a:r>
              <a:rPr lang="en-US" sz="3600">
                <a:solidFill>
                  <a:srgbClr val="FFFFFF"/>
                </a:solidFill>
                <a:latin typeface="+mj-lt"/>
                <a:ea typeface="+mj-ea"/>
                <a:cs typeface="+mj-cs"/>
              </a:rPr>
              <a:t>REDUCE</a:t>
            </a:r>
            <a:r>
              <a:rPr lang="en-US" sz="3600" kern="1200">
                <a:solidFill>
                  <a:srgbClr val="FFFFFF"/>
                </a:solidFill>
                <a:latin typeface="+mj-lt"/>
                <a:ea typeface="+mj-ea"/>
                <a:cs typeface="+mj-cs"/>
              </a:rPr>
              <a:t> THE CHURN RATE</a:t>
            </a:r>
          </a:p>
        </p:txBody>
      </p:sp>
      <p:graphicFrame>
        <p:nvGraphicFramePr>
          <p:cNvPr id="17" name="TextBox 4">
            <a:extLst>
              <a:ext uri="{FF2B5EF4-FFF2-40B4-BE49-F238E27FC236}">
                <a16:creationId xmlns:a16="http://schemas.microsoft.com/office/drawing/2014/main" id="{44D27E15-5A5F-E9C7-0E0D-C9C3EC44CD3F}"/>
              </a:ext>
            </a:extLst>
          </p:cNvPr>
          <p:cNvGraphicFramePr/>
          <p:nvPr>
            <p:extLst>
              <p:ext uri="{D42A27DB-BD31-4B8C-83A1-F6EECF244321}">
                <p14:modId xmlns:p14="http://schemas.microsoft.com/office/powerpoint/2010/main" val="261598550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31486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220B4-0E9F-847D-FF37-A1FEC9888399}"/>
              </a:ext>
            </a:extLst>
          </p:cNvPr>
          <p:cNvSpPr>
            <a:spLocks noGrp="1"/>
          </p:cNvSpPr>
          <p:nvPr>
            <p:ph type="title"/>
          </p:nvPr>
        </p:nvSpPr>
        <p:spPr/>
        <p:txBody>
          <a:bodyPr/>
          <a:lstStyle/>
          <a:p>
            <a:pPr algn="ctr"/>
            <a:r>
              <a:rPr lang="en-US">
                <a:solidFill>
                  <a:srgbClr val="0070C0"/>
                </a:solidFill>
                <a:ea typeface="Calibri Light"/>
                <a:cs typeface="Calibri Light"/>
              </a:rPr>
              <a:t>Appendix</a:t>
            </a:r>
            <a:endParaRPr lang="en-US">
              <a:solidFill>
                <a:srgbClr val="0070C0"/>
              </a:solidFill>
              <a:cs typeface="Calibri Light"/>
            </a:endParaRPr>
          </a:p>
        </p:txBody>
      </p:sp>
      <p:sp>
        <p:nvSpPr>
          <p:cNvPr id="3" name="Content Placeholder 2">
            <a:extLst>
              <a:ext uri="{FF2B5EF4-FFF2-40B4-BE49-F238E27FC236}">
                <a16:creationId xmlns:a16="http://schemas.microsoft.com/office/drawing/2014/main" id="{F4B0A67B-08BB-C48B-46BD-E759E2C4848F}"/>
              </a:ext>
            </a:extLst>
          </p:cNvPr>
          <p:cNvSpPr>
            <a:spLocks noGrp="1"/>
          </p:cNvSpPr>
          <p:nvPr>
            <p:ph idx="1"/>
          </p:nvPr>
        </p:nvSpPr>
        <p:spPr/>
        <p:txBody>
          <a:bodyPr vert="horz" lIns="91440" tIns="45720" rIns="91440" bIns="45720" rtlCol="0" anchor="t">
            <a:normAutofit fontScale="92500" lnSpcReduction="10000"/>
          </a:bodyPr>
          <a:lstStyle/>
          <a:p>
            <a:r>
              <a:rPr lang="en-US">
                <a:cs typeface="Calibri"/>
              </a:rPr>
              <a:t>Please find the Link to our R-Script below:</a:t>
            </a:r>
          </a:p>
          <a:p>
            <a:pPr marL="0" indent="0">
              <a:buNone/>
            </a:pPr>
            <a:r>
              <a:rPr lang="en-US">
                <a:ea typeface="Calibri"/>
                <a:cs typeface="Calibri"/>
              </a:rPr>
              <a:t>   </a:t>
            </a:r>
            <a:r>
              <a:rPr lang="en-US">
                <a:ea typeface="Calibri"/>
                <a:cs typeface="Calibri"/>
                <a:hlinkClick r:id="rId2"/>
              </a:rPr>
              <a:t>https://utdallas.box.com/s/9rxmhvo2i0rz59h20kc22rfgqvl1yimj</a:t>
            </a:r>
          </a:p>
          <a:p>
            <a:pPr marL="0" indent="0">
              <a:buNone/>
            </a:pPr>
            <a:endParaRPr lang="en-US">
              <a:ea typeface="Calibri"/>
              <a:cs typeface="Calibri"/>
            </a:endParaRPr>
          </a:p>
          <a:p>
            <a:r>
              <a:rPr lang="en-US">
                <a:ea typeface="Calibri"/>
                <a:cs typeface="Calibri"/>
              </a:rPr>
              <a:t>Links to our research resources:</a:t>
            </a:r>
          </a:p>
          <a:p>
            <a:r>
              <a:rPr lang="en-US">
                <a:ea typeface="+mn-lt"/>
                <a:cs typeface="+mn-lt"/>
                <a:hlinkClick r:id="rId3"/>
              </a:rPr>
              <a:t>T-Mobile US, Inc. - Financials - Annual Reports &amp; Proxy Statements</a:t>
            </a:r>
            <a:endParaRPr lang="en-US">
              <a:ea typeface="Calibri"/>
              <a:cs typeface="Calibri"/>
            </a:endParaRPr>
          </a:p>
          <a:p>
            <a:r>
              <a:rPr lang="en-US">
                <a:ea typeface="+mn-lt"/>
                <a:cs typeface="+mn-lt"/>
                <a:hlinkClick r:id="rId4"/>
              </a:rPr>
              <a:t>Inline XBRL Viewer (sec.gov)</a:t>
            </a:r>
            <a:endParaRPr lang="en-US">
              <a:ea typeface="Calibri"/>
              <a:cs typeface="Calibri"/>
            </a:endParaRPr>
          </a:p>
          <a:p>
            <a:r>
              <a:rPr lang="en-US">
                <a:ea typeface="+mn-lt"/>
                <a:cs typeface="+mn-lt"/>
                <a:hlinkClick r:id="rId5"/>
              </a:rPr>
              <a:t>http://fernfortuniversity.com/term-papers/swot/nyse/3976-t-mobile-us--inc-.php</a:t>
            </a:r>
            <a:endParaRPr lang="en-US"/>
          </a:p>
          <a:p>
            <a:r>
              <a:rPr lang="en-US">
                <a:ea typeface="+mn-lt"/>
                <a:cs typeface="+mn-lt"/>
                <a:hlinkClick r:id="rId6"/>
              </a:rPr>
              <a:t>https://www.swotandpestle.com/t-mobile/</a:t>
            </a:r>
            <a:endParaRPr lang="en-US"/>
          </a:p>
          <a:p>
            <a:r>
              <a:rPr lang="en-US">
                <a:ea typeface="Calibri"/>
                <a:cs typeface="Calibri"/>
                <a:hlinkClick r:id="rId7"/>
              </a:rPr>
              <a:t>https://www.kaggle.com/datasets/jpacse/datasets-for-churn-telecom</a:t>
            </a:r>
            <a:endParaRPr lang="en-US">
              <a:ea typeface="Calibri"/>
              <a:cs typeface="Calibri"/>
            </a:endParaRPr>
          </a:p>
          <a:p>
            <a:pPr marL="0" indent="0">
              <a:buNone/>
            </a:pPr>
            <a:endParaRPr lang="en-US">
              <a:ea typeface="Calibri"/>
              <a:cs typeface="Calibri"/>
            </a:endParaRPr>
          </a:p>
          <a:p>
            <a:endParaRPr lang="en-US">
              <a:ea typeface="Calibri"/>
              <a:cs typeface="Calibri"/>
            </a:endParaRPr>
          </a:p>
          <a:p>
            <a:pPr marL="0" indent="0">
              <a:buNone/>
            </a:pPr>
            <a:endParaRPr lang="en-US">
              <a:ea typeface="Calibri"/>
              <a:cs typeface="Calibri"/>
            </a:endParaRPr>
          </a:p>
          <a:p>
            <a:endParaRPr lang="en-US">
              <a:ea typeface="Calibri"/>
              <a:cs typeface="Calibri"/>
            </a:endParaRPr>
          </a:p>
          <a:p>
            <a:pPr marL="0" indent="0">
              <a:buNone/>
            </a:pPr>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p:txBody>
      </p:sp>
    </p:spTree>
    <p:extLst>
      <p:ext uri="{BB962C8B-B14F-4D97-AF65-F5344CB8AC3E}">
        <p14:creationId xmlns:p14="http://schemas.microsoft.com/office/powerpoint/2010/main" val="88978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3" y="-1"/>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Rectangle 27">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 name="Rectangle 29">
            <a:extLst>
              <a:ext uri="{FF2B5EF4-FFF2-40B4-BE49-F238E27FC236}">
                <a16:creationId xmlns:a16="http://schemas.microsoft.com/office/drawing/2014/main" id="{541CEA24-8518-4C08-A11E-B7E64FB31F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8324" y="699899"/>
            <a:ext cx="10713676" cy="5433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4972012-3A37-85A1-8D0B-E8E352E2D19F}"/>
              </a:ext>
            </a:extLst>
          </p:cNvPr>
          <p:cNvSpPr txBox="1"/>
          <p:nvPr/>
        </p:nvSpPr>
        <p:spPr>
          <a:xfrm>
            <a:off x="4918515" y="1416581"/>
            <a:ext cx="6092786" cy="2127287"/>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800" kern="1200">
                <a:solidFill>
                  <a:schemeClr val="tx1"/>
                </a:solidFill>
                <a:latin typeface="+mj-lt"/>
                <a:ea typeface="+mj-ea"/>
                <a:cs typeface="+mj-cs"/>
              </a:rPr>
              <a:t>Thank You</a:t>
            </a:r>
          </a:p>
        </p:txBody>
      </p:sp>
      <p:cxnSp>
        <p:nvCxnSpPr>
          <p:cNvPr id="32" name="Straight Connector 31">
            <a:extLst>
              <a:ext uri="{FF2B5EF4-FFF2-40B4-BE49-F238E27FC236}">
                <a16:creationId xmlns:a16="http://schemas.microsoft.com/office/drawing/2014/main" id="{5D28AB17-F6FA-4C53-B3E3-D0A39D4A33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365990" y="5610"/>
            <a:ext cx="0" cy="6858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EFADC67-92A1-44FB-8691-D8CD71A21EF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18001"/>
            <a:ext cx="12192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4AA74EAB-FD76-4F40-A962-CEADC3054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1425172"/>
            <a:ext cx="1469410" cy="4695345"/>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pic>
        <p:nvPicPr>
          <p:cNvPr id="10" name="Graphic 9" descr="Smiling Face with No Fill">
            <a:extLst>
              <a:ext uri="{FF2B5EF4-FFF2-40B4-BE49-F238E27FC236}">
                <a16:creationId xmlns:a16="http://schemas.microsoft.com/office/drawing/2014/main" id="{2E19C10E-FC7F-CC00-4521-988CEE5807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2899" y="2355650"/>
            <a:ext cx="3756276" cy="3756276"/>
          </a:xfrm>
          <a:prstGeom prst="rect">
            <a:avLst/>
          </a:prstGeom>
        </p:spPr>
      </p:pic>
      <p:sp>
        <p:nvSpPr>
          <p:cNvPr id="4" name="TextBox 3">
            <a:extLst>
              <a:ext uri="{FF2B5EF4-FFF2-40B4-BE49-F238E27FC236}">
                <a16:creationId xmlns:a16="http://schemas.microsoft.com/office/drawing/2014/main" id="{D15705AD-A7CF-4C5B-C456-D7B671C22500}"/>
              </a:ext>
            </a:extLst>
          </p:cNvPr>
          <p:cNvSpPr txBox="1"/>
          <p:nvPr/>
        </p:nvSpPr>
        <p:spPr>
          <a:xfrm>
            <a:off x="4724400" y="3200399"/>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Calibri"/>
              <a:cs typeface="Calibri"/>
            </a:endParaRPr>
          </a:p>
        </p:txBody>
      </p:sp>
    </p:spTree>
    <p:extLst>
      <p:ext uri="{BB962C8B-B14F-4D97-AF65-F5344CB8AC3E}">
        <p14:creationId xmlns:p14="http://schemas.microsoft.com/office/powerpoint/2010/main" val="870350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AC666-A77D-D648-AC41-B8BEA4891845}"/>
              </a:ext>
            </a:extLst>
          </p:cNvPr>
          <p:cNvSpPr>
            <a:spLocks noGrp="1"/>
          </p:cNvSpPr>
          <p:nvPr>
            <p:ph type="title"/>
          </p:nvPr>
        </p:nvSpPr>
        <p:spPr>
          <a:xfrm>
            <a:off x="685801" y="518159"/>
            <a:ext cx="10809807" cy="1066800"/>
          </a:xfrm>
        </p:spPr>
        <p:txBody>
          <a:bodyPr>
            <a:normAutofit/>
          </a:bodyPr>
          <a:lstStyle/>
          <a:p>
            <a:pPr algn="ctr"/>
            <a:r>
              <a:rPr lang="en-US">
                <a:solidFill>
                  <a:schemeClr val="accent1"/>
                </a:solidFill>
              </a:rPr>
              <a:t>Overview on the Industry</a:t>
            </a:r>
            <a:endParaRPr lang="en-US">
              <a:solidFill>
                <a:schemeClr val="accent1"/>
              </a:solidFill>
              <a:cs typeface="Calibri Light"/>
            </a:endParaRPr>
          </a:p>
        </p:txBody>
      </p:sp>
      <p:pic>
        <p:nvPicPr>
          <p:cNvPr id="5" name="Picture 4">
            <a:extLst>
              <a:ext uri="{FF2B5EF4-FFF2-40B4-BE49-F238E27FC236}">
                <a16:creationId xmlns:a16="http://schemas.microsoft.com/office/drawing/2014/main" id="{681EB44E-191D-DD4F-B6D7-2FCDB688F613}"/>
              </a:ext>
            </a:extLst>
          </p:cNvPr>
          <p:cNvPicPr>
            <a:picLocks noChangeAspect="1"/>
          </p:cNvPicPr>
          <p:nvPr/>
        </p:nvPicPr>
        <p:blipFill>
          <a:blip r:embed="rId2" cstate="print">
            <a:biLevel thresh="25000"/>
            <a:extLst>
              <a:ext uri="{BEBA8EAE-BF5A-486C-A8C5-ECC9F3942E4B}">
                <a14:imgProps xmlns:a14="http://schemas.microsoft.com/office/drawing/2010/main">
                  <a14:imgLayer r:embed="rId3">
                    <a14:imgEffect>
                      <a14:colorTemperature colorTemp="11500"/>
                    </a14:imgEffect>
                    <a14:imgEffect>
                      <a14:saturation sat="0"/>
                    </a14:imgEffect>
                  </a14:imgLayer>
                </a14:imgProps>
              </a:ext>
              <a:ext uri="{28A0092B-C50C-407E-A947-70E740481C1C}">
                <a14:useLocalDpi xmlns:a14="http://schemas.microsoft.com/office/drawing/2010/main"/>
              </a:ext>
            </a:extLst>
          </a:blip>
          <a:stretch>
            <a:fillRect/>
          </a:stretch>
        </p:blipFill>
        <p:spPr>
          <a:xfrm>
            <a:off x="1416872" y="2238007"/>
            <a:ext cx="938155" cy="938155"/>
          </a:xfrm>
          <a:prstGeom prst="rect">
            <a:avLst/>
          </a:prstGeom>
          <a:ln>
            <a:noFill/>
          </a:ln>
        </p:spPr>
      </p:pic>
      <p:sp>
        <p:nvSpPr>
          <p:cNvPr id="6" name="Rectangle 5">
            <a:extLst>
              <a:ext uri="{FF2B5EF4-FFF2-40B4-BE49-F238E27FC236}">
                <a16:creationId xmlns:a16="http://schemas.microsoft.com/office/drawing/2014/main" id="{4795B5FF-44A5-FA4C-8F95-BCB493C1DEBA}"/>
              </a:ext>
            </a:extLst>
          </p:cNvPr>
          <p:cNvSpPr/>
          <p:nvPr/>
        </p:nvSpPr>
        <p:spPr>
          <a:xfrm>
            <a:off x="609601" y="3429000"/>
            <a:ext cx="2552699" cy="3123932"/>
          </a:xfrm>
          <a:prstGeom prst="rect">
            <a:avLst/>
          </a:prstGeom>
        </p:spPr>
        <p:txBody>
          <a:bodyPr wrap="square">
            <a:spAutoFit/>
          </a:bodyPr>
          <a:lstStyle/>
          <a:p>
            <a:pPr algn="ctr"/>
            <a:r>
              <a:rPr lang="en-US" b="1"/>
              <a:t>Bargaining Power of Suppliers</a:t>
            </a:r>
          </a:p>
          <a:p>
            <a:endParaRPr lang="en-US" sz="1700"/>
          </a:p>
          <a:p>
            <a:pPr marL="285750" indent="-285750">
              <a:buFont typeface="Arial" panose="020B0604020202020204" pitchFamily="34" charset="0"/>
              <a:buChar char="•"/>
            </a:pPr>
            <a:r>
              <a:rPr lang="en-IN"/>
              <a:t>Low Bargaining Power as T-Mobile has deep pockets</a:t>
            </a:r>
          </a:p>
          <a:p>
            <a:pPr marL="285750" indent="-285750">
              <a:buFont typeface="Arial" panose="020B0604020202020204" pitchFamily="34" charset="0"/>
              <a:buChar char="•"/>
            </a:pPr>
            <a:r>
              <a:rPr lang="en-IN"/>
              <a:t>Power Asymmetry due to the size of T-Mobile that gives suppliers low negotiation power</a:t>
            </a:r>
            <a:endParaRPr lang="en-US" sz="1700"/>
          </a:p>
        </p:txBody>
      </p:sp>
      <p:sp>
        <p:nvSpPr>
          <p:cNvPr id="13" name="Rectangle 12">
            <a:extLst>
              <a:ext uri="{FF2B5EF4-FFF2-40B4-BE49-F238E27FC236}">
                <a16:creationId xmlns:a16="http://schemas.microsoft.com/office/drawing/2014/main" id="{73B89F71-0DB4-1047-B324-0066AEEEA0DD}"/>
              </a:ext>
            </a:extLst>
          </p:cNvPr>
          <p:cNvSpPr/>
          <p:nvPr/>
        </p:nvSpPr>
        <p:spPr>
          <a:xfrm>
            <a:off x="3472399" y="3429001"/>
            <a:ext cx="2552699" cy="3277820"/>
          </a:xfrm>
          <a:prstGeom prst="rect">
            <a:avLst/>
          </a:prstGeom>
        </p:spPr>
        <p:txBody>
          <a:bodyPr wrap="square">
            <a:spAutoFit/>
          </a:bodyPr>
          <a:lstStyle/>
          <a:p>
            <a:pPr algn="ctr"/>
            <a:r>
              <a:rPr lang="en-US" b="1"/>
              <a:t>Bargaining Power of Customers</a:t>
            </a:r>
          </a:p>
          <a:p>
            <a:pPr algn="ctr"/>
            <a:endParaRPr lang="en-US" b="1"/>
          </a:p>
          <a:p>
            <a:pPr marL="285750" indent="-285750">
              <a:buFont typeface="Arial" panose="020B0604020202020204" pitchFamily="34" charset="0"/>
              <a:buChar char="•"/>
            </a:pPr>
            <a:r>
              <a:rPr lang="en-IN" sz="1700"/>
              <a:t>Customer power is significant in the telecom industry.</a:t>
            </a:r>
          </a:p>
          <a:p>
            <a:pPr marL="285750" indent="-285750">
              <a:buFont typeface="Arial" panose="020B0604020202020204" pitchFamily="34" charset="0"/>
              <a:buChar char="•"/>
            </a:pPr>
            <a:r>
              <a:rPr lang="en-IN" sz="1700"/>
              <a:t>Easy and inexpensive switch to another provider so understanding churn behaviour is very crucial</a:t>
            </a:r>
          </a:p>
        </p:txBody>
      </p:sp>
      <p:sp>
        <p:nvSpPr>
          <p:cNvPr id="15" name="Rectangle 14">
            <a:extLst>
              <a:ext uri="{FF2B5EF4-FFF2-40B4-BE49-F238E27FC236}">
                <a16:creationId xmlns:a16="http://schemas.microsoft.com/office/drawing/2014/main" id="{6FAB703D-0CAE-E749-B3BC-CD88288BC164}"/>
              </a:ext>
            </a:extLst>
          </p:cNvPr>
          <p:cNvSpPr/>
          <p:nvPr/>
        </p:nvSpPr>
        <p:spPr>
          <a:xfrm>
            <a:off x="6335197" y="3429000"/>
            <a:ext cx="2552699" cy="2985433"/>
          </a:xfrm>
          <a:prstGeom prst="rect">
            <a:avLst/>
          </a:prstGeom>
        </p:spPr>
        <p:txBody>
          <a:bodyPr wrap="square">
            <a:spAutoFit/>
          </a:bodyPr>
          <a:lstStyle/>
          <a:p>
            <a:r>
              <a:rPr lang="en-US" b="1"/>
              <a:t>Threat of New Entrants</a:t>
            </a:r>
            <a:endParaRPr lang="en-IN" b="1"/>
          </a:p>
          <a:p>
            <a:endParaRPr lang="en-US" sz="1700"/>
          </a:p>
          <a:p>
            <a:pPr marL="285750" indent="-285750">
              <a:buFont typeface="Arial" panose="020B0604020202020204" pitchFamily="34" charset="0"/>
              <a:buChar char="•"/>
            </a:pPr>
            <a:r>
              <a:rPr lang="en-US" sz="1700"/>
              <a:t>Very low risk of new competitors due to the substantial establishment cost</a:t>
            </a:r>
          </a:p>
          <a:p>
            <a:pPr marL="285750" indent="-285750">
              <a:buFont typeface="Arial" panose="020B0604020202020204" pitchFamily="34" charset="0"/>
              <a:buChar char="•"/>
            </a:pPr>
            <a:r>
              <a:rPr lang="en-US" sz="1700"/>
              <a:t>Labyrinth of government regulations can take years before building a network.  </a:t>
            </a:r>
          </a:p>
        </p:txBody>
      </p:sp>
      <p:sp>
        <p:nvSpPr>
          <p:cNvPr id="16" name="Rectangle 15">
            <a:extLst>
              <a:ext uri="{FF2B5EF4-FFF2-40B4-BE49-F238E27FC236}">
                <a16:creationId xmlns:a16="http://schemas.microsoft.com/office/drawing/2014/main" id="{689EB6A5-CF7D-B540-8F6A-A2682C2BC8E8}"/>
              </a:ext>
            </a:extLst>
          </p:cNvPr>
          <p:cNvSpPr/>
          <p:nvPr/>
        </p:nvSpPr>
        <p:spPr>
          <a:xfrm>
            <a:off x="9197994" y="3429000"/>
            <a:ext cx="2552700" cy="3077766"/>
          </a:xfrm>
          <a:prstGeom prst="rect">
            <a:avLst/>
          </a:prstGeom>
        </p:spPr>
        <p:txBody>
          <a:bodyPr wrap="square">
            <a:spAutoFit/>
          </a:bodyPr>
          <a:lstStyle/>
          <a:p>
            <a:pPr algn="ctr"/>
            <a:r>
              <a:rPr lang="en-US" b="1"/>
              <a:t>Availability of Substitute Products</a:t>
            </a:r>
            <a:endParaRPr lang="en-IN" b="1"/>
          </a:p>
          <a:p>
            <a:endParaRPr lang="en-US" sz="1700"/>
          </a:p>
          <a:p>
            <a:pPr marL="285750" indent="-285750">
              <a:buFont typeface="Arial" panose="020B0604020202020204" pitchFamily="34" charset="0"/>
              <a:buChar char="•"/>
            </a:pPr>
            <a:r>
              <a:rPr lang="en-US" sz="1700"/>
              <a:t>Biggest threat of all is carrier substitution from providers like </a:t>
            </a:r>
            <a:r>
              <a:rPr lang="en-IN" sz="1700"/>
              <a:t>AT&amp;T, Verizon, or Sprint. </a:t>
            </a:r>
          </a:p>
          <a:p>
            <a:pPr marL="285750" indent="-285750">
              <a:buFont typeface="Arial" panose="020B0604020202020204" pitchFamily="34" charset="0"/>
              <a:buChar char="•"/>
            </a:pPr>
            <a:r>
              <a:rPr lang="en-IN" sz="1700"/>
              <a:t>Differentiating factor is low with the chasm narrowing by the day. </a:t>
            </a:r>
            <a:endParaRPr lang="en-US" sz="1700"/>
          </a:p>
        </p:txBody>
      </p:sp>
      <p:cxnSp>
        <p:nvCxnSpPr>
          <p:cNvPr id="17" name="Straight Connector 16">
            <a:extLst>
              <a:ext uri="{FF2B5EF4-FFF2-40B4-BE49-F238E27FC236}">
                <a16:creationId xmlns:a16="http://schemas.microsoft.com/office/drawing/2014/main" id="{8CFDB85D-B1B1-2C4A-8F4A-ED7A560F7671}"/>
              </a:ext>
            </a:extLst>
          </p:cNvPr>
          <p:cNvCxnSpPr>
            <a:cxnSpLocks/>
          </p:cNvCxnSpPr>
          <p:nvPr/>
        </p:nvCxnSpPr>
        <p:spPr>
          <a:xfrm>
            <a:off x="695682" y="1676400"/>
            <a:ext cx="10800637" cy="0"/>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FD4F70F-C3CD-C26F-5BC3-ABB3DF9FB3C6}"/>
              </a:ext>
            </a:extLst>
          </p:cNvPr>
          <p:cNvPicPr>
            <a:picLocks noChangeAspect="1"/>
          </p:cNvPicPr>
          <p:nvPr/>
        </p:nvPicPr>
        <p:blipFill>
          <a:blip r:embed="rId4" cstate="print">
            <a:biLevel thresh="25000"/>
            <a:extLst>
              <a:ext uri="{BEBA8EAE-BF5A-486C-A8C5-ECC9F3942E4B}">
                <a14:imgProps xmlns:a14="http://schemas.microsoft.com/office/drawing/2010/main">
                  <a14:imgLayer r:embed="rId5">
                    <a14:imgEffect>
                      <a14:colorTemperature colorTemp="11500"/>
                    </a14:imgEffect>
                    <a14:imgEffect>
                      <a14:saturation sat="0"/>
                    </a14:imgEffect>
                  </a14:imgLayer>
                </a14:imgProps>
              </a:ext>
              <a:ext uri="{28A0092B-C50C-407E-A947-70E740481C1C}">
                <a14:useLocalDpi xmlns:a14="http://schemas.microsoft.com/office/drawing/2010/main"/>
              </a:ext>
            </a:extLst>
          </a:blip>
          <a:stretch>
            <a:fillRect/>
          </a:stretch>
        </p:blipFill>
        <p:spPr>
          <a:xfrm>
            <a:off x="4324500" y="2337437"/>
            <a:ext cx="773489" cy="861054"/>
          </a:xfrm>
          <a:prstGeom prst="rect">
            <a:avLst/>
          </a:prstGeom>
        </p:spPr>
      </p:pic>
      <p:pic>
        <p:nvPicPr>
          <p:cNvPr id="2050" name="Picture 2">
            <a:extLst>
              <a:ext uri="{FF2B5EF4-FFF2-40B4-BE49-F238E27FC236}">
                <a16:creationId xmlns:a16="http://schemas.microsoft.com/office/drawing/2014/main" id="{C3593B0A-8414-494F-50C2-64FA33F434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79590" y="2313354"/>
            <a:ext cx="970938" cy="9709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55F6F24-9881-2B78-3402-2474E52B0B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64520" y="2337437"/>
            <a:ext cx="1000122" cy="100012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65B2EFD-0E16-A11A-6494-35F529CEEAAF}"/>
              </a:ext>
            </a:extLst>
          </p:cNvPr>
          <p:cNvSpPr/>
          <p:nvPr/>
        </p:nvSpPr>
        <p:spPr>
          <a:xfrm>
            <a:off x="10451805" y="435939"/>
            <a:ext cx="127590" cy="12759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3042E50-22C7-6DFC-595E-9BAB3A8DDD72}"/>
              </a:ext>
            </a:extLst>
          </p:cNvPr>
          <p:cNvSpPr/>
          <p:nvPr/>
        </p:nvSpPr>
        <p:spPr>
          <a:xfrm>
            <a:off x="10455343" y="832895"/>
            <a:ext cx="127590" cy="12759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AD17646-47C6-DA40-1663-714DF8DF76BD}"/>
              </a:ext>
            </a:extLst>
          </p:cNvPr>
          <p:cNvSpPr/>
          <p:nvPr/>
        </p:nvSpPr>
        <p:spPr>
          <a:xfrm>
            <a:off x="10437615" y="1219216"/>
            <a:ext cx="127590" cy="12759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E24515-D83D-4FF1-F27C-610001CEA5E1}"/>
              </a:ext>
            </a:extLst>
          </p:cNvPr>
          <p:cNvSpPr/>
          <p:nvPr/>
        </p:nvSpPr>
        <p:spPr>
          <a:xfrm>
            <a:off x="861237" y="1913860"/>
            <a:ext cx="2062716" cy="1594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479B7C2-B1B3-9A13-5675-43CCCBA60ED1}"/>
              </a:ext>
            </a:extLst>
          </p:cNvPr>
          <p:cNvSpPr/>
          <p:nvPr/>
        </p:nvSpPr>
        <p:spPr>
          <a:xfrm>
            <a:off x="3735583" y="1917398"/>
            <a:ext cx="2062716" cy="15948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D2750DA-741C-8179-6B90-7EC65DECA383}"/>
              </a:ext>
            </a:extLst>
          </p:cNvPr>
          <p:cNvSpPr/>
          <p:nvPr/>
        </p:nvSpPr>
        <p:spPr>
          <a:xfrm>
            <a:off x="6500061" y="1949301"/>
            <a:ext cx="2062716" cy="15948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D75F37C-CE36-654D-8687-25C0E16AEA95}"/>
              </a:ext>
            </a:extLst>
          </p:cNvPr>
          <p:cNvSpPr/>
          <p:nvPr/>
        </p:nvSpPr>
        <p:spPr>
          <a:xfrm>
            <a:off x="9321240" y="1942206"/>
            <a:ext cx="2062716" cy="15948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2278FA0-3AA9-4306-C75E-4622ACA5E832}"/>
              </a:ext>
            </a:extLst>
          </p:cNvPr>
          <p:cNvSpPr txBox="1"/>
          <p:nvPr/>
        </p:nvSpPr>
        <p:spPr>
          <a:xfrm>
            <a:off x="10600654" y="361508"/>
            <a:ext cx="905485" cy="276999"/>
          </a:xfrm>
          <a:prstGeom prst="rect">
            <a:avLst/>
          </a:prstGeom>
          <a:noFill/>
        </p:spPr>
        <p:txBody>
          <a:bodyPr wrap="square" rtlCol="0">
            <a:spAutoFit/>
          </a:bodyPr>
          <a:lstStyle/>
          <a:p>
            <a:r>
              <a:rPr lang="en-US" sz="1200"/>
              <a:t>Positive</a:t>
            </a:r>
          </a:p>
        </p:txBody>
      </p:sp>
      <p:sp>
        <p:nvSpPr>
          <p:cNvPr id="26" name="TextBox 25">
            <a:extLst>
              <a:ext uri="{FF2B5EF4-FFF2-40B4-BE49-F238E27FC236}">
                <a16:creationId xmlns:a16="http://schemas.microsoft.com/office/drawing/2014/main" id="{24D4B785-8A01-BBA5-F11E-B7C8BEC2CD15}"/>
              </a:ext>
            </a:extLst>
          </p:cNvPr>
          <p:cNvSpPr txBox="1"/>
          <p:nvPr/>
        </p:nvSpPr>
        <p:spPr>
          <a:xfrm>
            <a:off x="10614825" y="758459"/>
            <a:ext cx="905485" cy="276999"/>
          </a:xfrm>
          <a:prstGeom prst="rect">
            <a:avLst/>
          </a:prstGeom>
          <a:noFill/>
        </p:spPr>
        <p:txBody>
          <a:bodyPr wrap="square" rtlCol="0">
            <a:spAutoFit/>
          </a:bodyPr>
          <a:lstStyle/>
          <a:p>
            <a:r>
              <a:rPr lang="en-US" sz="1200"/>
              <a:t>Neutral</a:t>
            </a:r>
          </a:p>
        </p:txBody>
      </p:sp>
      <p:sp>
        <p:nvSpPr>
          <p:cNvPr id="27" name="TextBox 26">
            <a:extLst>
              <a:ext uri="{FF2B5EF4-FFF2-40B4-BE49-F238E27FC236}">
                <a16:creationId xmlns:a16="http://schemas.microsoft.com/office/drawing/2014/main" id="{9EA017E9-A7F8-4FC1-0277-4C71B544DC34}"/>
              </a:ext>
            </a:extLst>
          </p:cNvPr>
          <p:cNvSpPr txBox="1"/>
          <p:nvPr/>
        </p:nvSpPr>
        <p:spPr>
          <a:xfrm>
            <a:off x="10597102" y="1144777"/>
            <a:ext cx="905485" cy="276999"/>
          </a:xfrm>
          <a:prstGeom prst="rect">
            <a:avLst/>
          </a:prstGeom>
          <a:noFill/>
        </p:spPr>
        <p:txBody>
          <a:bodyPr wrap="square" rtlCol="0">
            <a:spAutoFit/>
          </a:bodyPr>
          <a:lstStyle/>
          <a:p>
            <a:r>
              <a:rPr lang="en-US" sz="1200"/>
              <a:t>Negative</a:t>
            </a:r>
          </a:p>
        </p:txBody>
      </p:sp>
    </p:spTree>
    <p:extLst>
      <p:ext uri="{BB962C8B-B14F-4D97-AF65-F5344CB8AC3E}">
        <p14:creationId xmlns:p14="http://schemas.microsoft.com/office/powerpoint/2010/main" val="2007155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589-0236-64A3-EC62-7680C6750E71}"/>
              </a:ext>
            </a:extLst>
          </p:cNvPr>
          <p:cNvSpPr>
            <a:spLocks noGrp="1"/>
          </p:cNvSpPr>
          <p:nvPr>
            <p:ph type="title"/>
          </p:nvPr>
        </p:nvSpPr>
        <p:spPr>
          <a:xfrm>
            <a:off x="648929" y="629266"/>
            <a:ext cx="3505495" cy="1809134"/>
          </a:xfrm>
        </p:spPr>
        <p:txBody>
          <a:bodyPr>
            <a:normAutofit fontScale="90000"/>
          </a:bodyPr>
          <a:lstStyle/>
          <a:p>
            <a:pPr algn="ctr"/>
            <a:r>
              <a:rPr lang="en-US" sz="5300">
                <a:solidFill>
                  <a:schemeClr val="accent1"/>
                </a:solidFill>
              </a:rPr>
              <a:t>Firm Description</a:t>
            </a:r>
            <a:br>
              <a:rPr lang="en-US">
                <a:solidFill>
                  <a:schemeClr val="accent1"/>
                </a:solidFill>
              </a:rPr>
            </a:br>
            <a:endParaRPr lang="en-US">
              <a:solidFill>
                <a:schemeClr val="accent1"/>
              </a:solidFill>
              <a:cs typeface="Calibri Light"/>
            </a:endParaRPr>
          </a:p>
        </p:txBody>
      </p:sp>
      <p:sp>
        <p:nvSpPr>
          <p:cNvPr id="3" name="Content Placeholder 2">
            <a:extLst>
              <a:ext uri="{FF2B5EF4-FFF2-40B4-BE49-F238E27FC236}">
                <a16:creationId xmlns:a16="http://schemas.microsoft.com/office/drawing/2014/main" id="{1E640FA1-03EA-1AA6-4950-383D1B96B8DD}"/>
              </a:ext>
            </a:extLst>
          </p:cNvPr>
          <p:cNvSpPr>
            <a:spLocks noGrp="1"/>
          </p:cNvSpPr>
          <p:nvPr>
            <p:ph idx="1"/>
          </p:nvPr>
        </p:nvSpPr>
        <p:spPr>
          <a:xfrm>
            <a:off x="648931" y="2438400"/>
            <a:ext cx="3505494" cy="3785419"/>
          </a:xfrm>
        </p:spPr>
        <p:txBody>
          <a:bodyPr>
            <a:normAutofit/>
          </a:bodyPr>
          <a:lstStyle/>
          <a:p>
            <a:pPr marL="285750" indent="-285750"/>
            <a:r>
              <a:rPr lang="en-US" sz="2400"/>
              <a:t>Founded in 1994</a:t>
            </a:r>
          </a:p>
          <a:p>
            <a:pPr marL="285750" indent="-285750"/>
            <a:r>
              <a:rPr lang="en-US" sz="2400"/>
              <a:t>Founded by John W. Stanton</a:t>
            </a:r>
          </a:p>
          <a:p>
            <a:pPr marL="285750" indent="-285750"/>
            <a:r>
              <a:rPr lang="en-US" sz="2400"/>
              <a:t>Headquartered in Bellevue, Washington</a:t>
            </a:r>
          </a:p>
          <a:p>
            <a:pPr marL="285750" indent="-285750"/>
            <a:r>
              <a:rPr lang="en-US" sz="2400"/>
              <a:t>Number of Operating Locations: 20,100</a:t>
            </a:r>
          </a:p>
          <a:p>
            <a:pPr marL="285750" indent="-285750"/>
            <a:r>
              <a:rPr lang="en-US" sz="2400"/>
              <a:t>Number of Employees: Approx. 85,000</a:t>
            </a:r>
          </a:p>
          <a:p>
            <a:pPr marL="0" indent="0">
              <a:buNone/>
            </a:pPr>
            <a:endParaRPr lang="en-US" sz="2000"/>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 company name&#10;&#10;Description automatically generated">
            <a:extLst>
              <a:ext uri="{FF2B5EF4-FFF2-40B4-BE49-F238E27FC236}">
                <a16:creationId xmlns:a16="http://schemas.microsoft.com/office/drawing/2014/main" id="{6D8CAF87-13A2-8FA0-DA99-446961E97AEB}"/>
              </a:ext>
            </a:extLst>
          </p:cNvPr>
          <p:cNvPicPr>
            <a:picLocks noChangeAspect="1"/>
          </p:cNvPicPr>
          <p:nvPr/>
        </p:nvPicPr>
        <p:blipFill>
          <a:blip r:embed="rId2"/>
          <a:stretch>
            <a:fillRect/>
          </a:stretch>
        </p:blipFill>
        <p:spPr>
          <a:xfrm>
            <a:off x="5405862" y="2080552"/>
            <a:ext cx="6019331" cy="2693650"/>
          </a:xfrm>
          <a:prstGeom prst="rect">
            <a:avLst/>
          </a:prstGeom>
          <a:effectLst/>
        </p:spPr>
      </p:pic>
    </p:spTree>
    <p:extLst>
      <p:ext uri="{BB962C8B-B14F-4D97-AF65-F5344CB8AC3E}">
        <p14:creationId xmlns:p14="http://schemas.microsoft.com/office/powerpoint/2010/main" val="174062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5" name="Group 14">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6" name="Rectangle 15">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9" name="Freeform: Shape 18">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1" name="Rectangle 20">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Box 3">
            <a:extLst>
              <a:ext uri="{FF2B5EF4-FFF2-40B4-BE49-F238E27FC236}">
                <a16:creationId xmlns:a16="http://schemas.microsoft.com/office/drawing/2014/main" id="{1400D2B1-C6AF-DD00-6EC5-49BB82B1DD15}"/>
              </a:ext>
            </a:extLst>
          </p:cNvPr>
          <p:cNvSpPr txBox="1"/>
          <p:nvPr/>
        </p:nvSpPr>
        <p:spPr>
          <a:xfrm>
            <a:off x="4142962" y="3657304"/>
            <a:ext cx="4487514" cy="715914"/>
          </a:xfrm>
          <a:prstGeom prst="rect">
            <a:avLst/>
          </a:prstGeom>
        </p:spPr>
        <p:txBody>
          <a:bodyPr vert="horz" lIns="91440" tIns="45720" rIns="91440" bIns="45720" rtlCol="0" anchor="t">
            <a:normAutofit fontScale="92500"/>
          </a:bodyPr>
          <a:lstStyle/>
          <a:p>
            <a:pPr>
              <a:lnSpc>
                <a:spcPct val="90000"/>
              </a:lnSpc>
              <a:spcAft>
                <a:spcPts val="600"/>
              </a:spcAft>
            </a:pPr>
            <a:r>
              <a:rPr lang="en-US" sz="2800">
                <a:solidFill>
                  <a:schemeClr val="accent1"/>
                </a:solidFill>
              </a:rPr>
              <a:t>Products and Services Offered</a:t>
            </a:r>
            <a:endParaRPr lang="en-US" sz="2800">
              <a:solidFill>
                <a:schemeClr val="accent1"/>
              </a:solidFill>
              <a:cs typeface="Calibri"/>
            </a:endParaRPr>
          </a:p>
        </p:txBody>
      </p:sp>
      <p:sp>
        <p:nvSpPr>
          <p:cNvPr id="5" name="Rounded Rectangle 4">
            <a:extLst>
              <a:ext uri="{FF2B5EF4-FFF2-40B4-BE49-F238E27FC236}">
                <a16:creationId xmlns:a16="http://schemas.microsoft.com/office/drawing/2014/main" id="{078E0437-342E-436F-C9D4-29FA73724FDF}"/>
              </a:ext>
            </a:extLst>
          </p:cNvPr>
          <p:cNvSpPr/>
          <p:nvPr/>
        </p:nvSpPr>
        <p:spPr>
          <a:xfrm>
            <a:off x="745439" y="2399480"/>
            <a:ext cx="2816087" cy="21392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solidFill>
                  <a:schemeClr val="tx1"/>
                </a:solidFill>
              </a:rPr>
              <a:t>Cellular and Mobile Data</a:t>
            </a:r>
          </a:p>
          <a:p>
            <a:pPr marL="285750" indent="-285750">
              <a:spcAft>
                <a:spcPts val="600"/>
              </a:spcAft>
              <a:buFont typeface="Arial" panose="020B0604020202020204" pitchFamily="34" charset="0"/>
              <a:buChar char="•"/>
            </a:pPr>
            <a:r>
              <a:rPr lang="en-US">
                <a:solidFill>
                  <a:schemeClr val="tx1"/>
                </a:solidFill>
              </a:rPr>
              <a:t>Student Plans</a:t>
            </a:r>
          </a:p>
          <a:p>
            <a:pPr marL="285750" indent="-285750">
              <a:spcAft>
                <a:spcPts val="600"/>
              </a:spcAft>
              <a:buFont typeface="Arial" panose="020B0604020202020204" pitchFamily="34" charset="0"/>
              <a:buChar char="•"/>
            </a:pPr>
            <a:r>
              <a:rPr lang="en-US">
                <a:solidFill>
                  <a:schemeClr val="tx1"/>
                </a:solidFill>
              </a:rPr>
              <a:t>Family Plans</a:t>
            </a:r>
          </a:p>
          <a:p>
            <a:pPr marL="285750" indent="-285750">
              <a:spcAft>
                <a:spcPts val="600"/>
              </a:spcAft>
              <a:buFont typeface="Arial" panose="020B0604020202020204" pitchFamily="34" charset="0"/>
              <a:buChar char="•"/>
            </a:pPr>
            <a:r>
              <a:rPr lang="en-US">
                <a:solidFill>
                  <a:schemeClr val="tx1"/>
                </a:solidFill>
              </a:rPr>
              <a:t>Senior Citizens Plans</a:t>
            </a:r>
          </a:p>
          <a:p>
            <a:pPr marL="285750" indent="-285750">
              <a:spcAft>
                <a:spcPts val="600"/>
              </a:spcAft>
              <a:buFont typeface="Arial" panose="020B0604020202020204" pitchFamily="34" charset="0"/>
              <a:buChar char="•"/>
            </a:pPr>
            <a:r>
              <a:rPr lang="en-US">
                <a:solidFill>
                  <a:schemeClr val="tx1"/>
                </a:solidFill>
              </a:rPr>
              <a:t>Military and Veterans</a:t>
            </a:r>
          </a:p>
          <a:p>
            <a:pPr marL="285750" indent="-285750">
              <a:spcAft>
                <a:spcPts val="600"/>
              </a:spcAft>
              <a:buFont typeface="Arial" panose="020B0604020202020204" pitchFamily="34" charset="0"/>
              <a:buChar char="•"/>
            </a:pPr>
            <a:r>
              <a:rPr lang="en-US">
                <a:solidFill>
                  <a:schemeClr val="tx1"/>
                </a:solidFill>
              </a:rPr>
              <a:t>MAGENTA PLAN</a:t>
            </a:r>
          </a:p>
        </p:txBody>
      </p:sp>
      <p:sp>
        <p:nvSpPr>
          <p:cNvPr id="6" name="Rounded Rectangle 5">
            <a:extLst>
              <a:ext uri="{FF2B5EF4-FFF2-40B4-BE49-F238E27FC236}">
                <a16:creationId xmlns:a16="http://schemas.microsoft.com/office/drawing/2014/main" id="{0440A8E4-CD05-C766-003E-522B042A32E7}"/>
              </a:ext>
            </a:extLst>
          </p:cNvPr>
          <p:cNvSpPr/>
          <p:nvPr/>
        </p:nvSpPr>
        <p:spPr>
          <a:xfrm>
            <a:off x="4670562" y="4373218"/>
            <a:ext cx="2850875" cy="141401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solidFill>
                  <a:schemeClr val="tx1"/>
                </a:solidFill>
              </a:rPr>
              <a:t>Financial Services</a:t>
            </a:r>
          </a:p>
          <a:p>
            <a:pPr marL="285750" indent="-285750">
              <a:spcAft>
                <a:spcPts val="600"/>
              </a:spcAft>
              <a:buFont typeface="Arial" panose="020B0604020202020204" pitchFamily="34" charset="0"/>
              <a:buChar char="•"/>
            </a:pPr>
            <a:r>
              <a:rPr lang="en-US">
                <a:solidFill>
                  <a:schemeClr val="tx1"/>
                </a:solidFill>
              </a:rPr>
              <a:t>T-Money</a:t>
            </a:r>
          </a:p>
          <a:p>
            <a:pPr algn="ctr">
              <a:spcAft>
                <a:spcPts val="600"/>
              </a:spcAft>
            </a:pPr>
            <a:endParaRPr lang="en-US">
              <a:solidFill>
                <a:schemeClr val="tx1"/>
              </a:solidFill>
            </a:endParaRPr>
          </a:p>
        </p:txBody>
      </p:sp>
      <p:sp>
        <p:nvSpPr>
          <p:cNvPr id="7" name="Rounded Rectangle 6">
            <a:extLst>
              <a:ext uri="{FF2B5EF4-FFF2-40B4-BE49-F238E27FC236}">
                <a16:creationId xmlns:a16="http://schemas.microsoft.com/office/drawing/2014/main" id="{121354C4-8389-9B59-16AF-A9739D20CBFC}"/>
              </a:ext>
            </a:extLst>
          </p:cNvPr>
          <p:cNvSpPr/>
          <p:nvPr/>
        </p:nvSpPr>
        <p:spPr>
          <a:xfrm>
            <a:off x="8787433" y="2570837"/>
            <a:ext cx="2816087" cy="19938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solidFill>
                  <a:schemeClr val="tx1"/>
                </a:solidFill>
              </a:rPr>
              <a:t>Television and Streaming</a:t>
            </a:r>
          </a:p>
          <a:p>
            <a:pPr marL="285750" indent="-285750">
              <a:spcAft>
                <a:spcPts val="600"/>
              </a:spcAft>
              <a:buFont typeface="Arial" panose="020B0604020202020204" pitchFamily="34" charset="0"/>
              <a:buChar char="•"/>
            </a:pPr>
            <a:r>
              <a:rPr lang="en-US">
                <a:solidFill>
                  <a:schemeClr val="tx1"/>
                </a:solidFill>
              </a:rPr>
              <a:t>Bundled Television Network</a:t>
            </a:r>
          </a:p>
          <a:p>
            <a:pPr marL="285750" indent="-285750">
              <a:spcAft>
                <a:spcPts val="600"/>
              </a:spcAft>
              <a:buFont typeface="Arial" panose="020B0604020202020204" pitchFamily="34" charset="0"/>
              <a:buChar char="•"/>
            </a:pPr>
            <a:r>
              <a:rPr lang="en-US">
                <a:solidFill>
                  <a:schemeClr val="tx1"/>
                </a:solidFill>
              </a:rPr>
              <a:t>Apple TV</a:t>
            </a:r>
          </a:p>
          <a:p>
            <a:pPr marL="285750" indent="-285750">
              <a:spcAft>
                <a:spcPts val="600"/>
              </a:spcAft>
              <a:buFont typeface="Arial" panose="020B0604020202020204" pitchFamily="34" charset="0"/>
              <a:buChar char="•"/>
            </a:pPr>
            <a:r>
              <a:rPr lang="en-US">
                <a:solidFill>
                  <a:schemeClr val="tx1"/>
                </a:solidFill>
              </a:rPr>
              <a:t>Philo</a:t>
            </a:r>
          </a:p>
          <a:p>
            <a:pPr marL="285750" indent="-285750">
              <a:spcAft>
                <a:spcPts val="600"/>
              </a:spcAft>
              <a:buFont typeface="Arial" panose="020B0604020202020204" pitchFamily="34" charset="0"/>
              <a:buChar char="•"/>
            </a:pPr>
            <a:r>
              <a:rPr lang="en-US">
                <a:solidFill>
                  <a:schemeClr val="tx1"/>
                </a:solidFill>
              </a:rPr>
              <a:t>YouTube TV</a:t>
            </a:r>
          </a:p>
        </p:txBody>
      </p:sp>
      <p:sp>
        <p:nvSpPr>
          <p:cNvPr id="8" name="Rounded Rectangle 7">
            <a:extLst>
              <a:ext uri="{FF2B5EF4-FFF2-40B4-BE49-F238E27FC236}">
                <a16:creationId xmlns:a16="http://schemas.microsoft.com/office/drawing/2014/main" id="{DB5FE0EE-67CF-FBEB-8C28-994054990C0D}"/>
              </a:ext>
            </a:extLst>
          </p:cNvPr>
          <p:cNvSpPr/>
          <p:nvPr/>
        </p:nvSpPr>
        <p:spPr>
          <a:xfrm>
            <a:off x="4651513" y="1070765"/>
            <a:ext cx="2816087" cy="23582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a:solidFill>
                  <a:schemeClr val="tx1"/>
                </a:solidFill>
              </a:rPr>
              <a:t>Cell phones and other electronics</a:t>
            </a:r>
          </a:p>
          <a:p>
            <a:pPr marL="285750" indent="-285750">
              <a:spcAft>
                <a:spcPts val="600"/>
              </a:spcAft>
              <a:buFont typeface="Arial" panose="020B0604020202020204" pitchFamily="34" charset="0"/>
              <a:buChar char="•"/>
            </a:pPr>
            <a:r>
              <a:rPr lang="en-US">
                <a:solidFill>
                  <a:schemeClr val="tx1"/>
                </a:solidFill>
              </a:rPr>
              <a:t>Tablets</a:t>
            </a:r>
          </a:p>
          <a:p>
            <a:pPr marL="285750" indent="-285750">
              <a:spcAft>
                <a:spcPts val="600"/>
              </a:spcAft>
              <a:buFont typeface="Arial" panose="020B0604020202020204" pitchFamily="34" charset="0"/>
              <a:buChar char="•"/>
            </a:pPr>
            <a:r>
              <a:rPr lang="en-US">
                <a:solidFill>
                  <a:schemeClr val="tx1"/>
                </a:solidFill>
              </a:rPr>
              <a:t>Smart Watches</a:t>
            </a:r>
          </a:p>
          <a:p>
            <a:pPr marL="285750" indent="-285750">
              <a:spcAft>
                <a:spcPts val="600"/>
              </a:spcAft>
              <a:buFont typeface="Arial" panose="020B0604020202020204" pitchFamily="34" charset="0"/>
              <a:buChar char="•"/>
            </a:pPr>
            <a:r>
              <a:rPr lang="en-US">
                <a:solidFill>
                  <a:schemeClr val="tx1"/>
                </a:solidFill>
              </a:rPr>
              <a:t>Portable data devices</a:t>
            </a:r>
          </a:p>
          <a:p>
            <a:pPr marL="285750" indent="-285750">
              <a:spcAft>
                <a:spcPts val="600"/>
              </a:spcAft>
              <a:buFont typeface="Arial" panose="020B0604020202020204" pitchFamily="34" charset="0"/>
              <a:buChar char="•"/>
            </a:pPr>
            <a:r>
              <a:rPr lang="en-US">
                <a:solidFill>
                  <a:schemeClr val="tx1"/>
                </a:solidFill>
              </a:rPr>
              <a:t>Other Cellphone accessories</a:t>
            </a:r>
          </a:p>
        </p:txBody>
      </p:sp>
    </p:spTree>
    <p:extLst>
      <p:ext uri="{BB962C8B-B14F-4D97-AF65-F5344CB8AC3E}">
        <p14:creationId xmlns:p14="http://schemas.microsoft.com/office/powerpoint/2010/main" val="2672559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2B7C39-3130-4053-DB70-2FDFC358C9DB}"/>
              </a:ext>
            </a:extLst>
          </p:cNvPr>
          <p:cNvSpPr>
            <a:spLocks noGrp="1"/>
          </p:cNvSpPr>
          <p:nvPr>
            <p:ph type="title"/>
          </p:nvPr>
        </p:nvSpPr>
        <p:spPr>
          <a:xfrm>
            <a:off x="9309109" y="618681"/>
            <a:ext cx="3543300" cy="5032819"/>
          </a:xfrm>
        </p:spPr>
        <p:txBody>
          <a:bodyPr vert="horz" lIns="91440" tIns="45720" rIns="91440" bIns="45720" rtlCol="0" anchor="ctr">
            <a:normAutofit/>
          </a:bodyPr>
          <a:lstStyle/>
          <a:p>
            <a:r>
              <a:rPr lang="en-US" sz="3600">
                <a:solidFill>
                  <a:schemeClr val="bg1"/>
                </a:solidFill>
              </a:rPr>
              <a:t>Let's talk Numbers : </a:t>
            </a:r>
            <a:br>
              <a:rPr lang="en-US" sz="3600">
                <a:solidFill>
                  <a:schemeClr val="bg1"/>
                </a:solidFill>
              </a:rPr>
            </a:br>
            <a:r>
              <a:rPr lang="en-US" sz="3600">
                <a:solidFill>
                  <a:schemeClr val="bg1"/>
                </a:solidFill>
              </a:rPr>
              <a:t>T-Mobile Customer</a:t>
            </a:r>
            <a:br>
              <a:rPr lang="en-IN"/>
            </a:br>
            <a:r>
              <a:rPr lang="en-US" sz="3600">
                <a:solidFill>
                  <a:schemeClr val="bg1"/>
                </a:solidFill>
              </a:rPr>
              <a:t> Base</a:t>
            </a:r>
          </a:p>
        </p:txBody>
      </p:sp>
      <p:sp>
        <p:nvSpPr>
          <p:cNvPr id="3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6F6A716-AA7D-6DE5-3049-015A2AFDCB98}"/>
              </a:ext>
            </a:extLst>
          </p:cNvPr>
          <p:cNvSpPr txBox="1"/>
          <p:nvPr/>
        </p:nvSpPr>
        <p:spPr>
          <a:xfrm>
            <a:off x="3048000" y="3247647"/>
            <a:ext cx="6096000" cy="369332"/>
          </a:xfrm>
          <a:prstGeom prst="rect">
            <a:avLst/>
          </a:prstGeom>
          <a:noFill/>
        </p:spPr>
        <p:txBody>
          <a:bodyPr wrap="square">
            <a:spAutoFit/>
          </a:bodyPr>
          <a:lstStyle/>
          <a:p>
            <a:pPr algn="l"/>
            <a:endParaRPr lang="en-US" b="0" i="0" u="none" strike="noStrike">
              <a:solidFill>
                <a:srgbClr val="000000"/>
              </a:solidFill>
              <a:effectLst/>
            </a:endParaRPr>
          </a:p>
        </p:txBody>
      </p:sp>
      <p:sp>
        <p:nvSpPr>
          <p:cNvPr id="12" name="TextBox 11">
            <a:extLst>
              <a:ext uri="{FF2B5EF4-FFF2-40B4-BE49-F238E27FC236}">
                <a16:creationId xmlns:a16="http://schemas.microsoft.com/office/drawing/2014/main" id="{3617C9A9-2E52-CE35-5921-606481225D79}"/>
              </a:ext>
            </a:extLst>
          </p:cNvPr>
          <p:cNvSpPr txBox="1"/>
          <p:nvPr/>
        </p:nvSpPr>
        <p:spPr>
          <a:xfrm>
            <a:off x="4426226" y="6427304"/>
            <a:ext cx="184731" cy="723275"/>
          </a:xfrm>
          <a:prstGeom prst="rect">
            <a:avLst/>
          </a:prstGeom>
          <a:noFill/>
        </p:spPr>
        <p:txBody>
          <a:bodyPr wrap="none" rtlCol="0">
            <a:spAutoFit/>
          </a:bodyPr>
          <a:lstStyle/>
          <a:p>
            <a:pPr>
              <a:spcAft>
                <a:spcPts val="600"/>
              </a:spcAft>
            </a:pPr>
            <a:endParaRPr lang="en-US"/>
          </a:p>
          <a:p>
            <a:pPr>
              <a:spcAft>
                <a:spcPts val="600"/>
              </a:spcAft>
            </a:pPr>
            <a:endParaRPr lang="en-US"/>
          </a:p>
        </p:txBody>
      </p:sp>
      <p:pic>
        <p:nvPicPr>
          <p:cNvPr id="7" name="Picture 6" descr="Graphical user interface, application&#10;&#10;Description automatically generated">
            <a:extLst>
              <a:ext uri="{FF2B5EF4-FFF2-40B4-BE49-F238E27FC236}">
                <a16:creationId xmlns:a16="http://schemas.microsoft.com/office/drawing/2014/main" id="{212DB823-6F8F-D7F5-7A76-423E6A504438}"/>
              </a:ext>
            </a:extLst>
          </p:cNvPr>
          <p:cNvPicPr>
            <a:picLocks noChangeAspect="1"/>
          </p:cNvPicPr>
          <p:nvPr/>
        </p:nvPicPr>
        <p:blipFill rotWithShape="1">
          <a:blip r:embed="rId3"/>
          <a:srcRect l="42882" t="32407" r="10858" b="24504"/>
          <a:stretch/>
        </p:blipFill>
        <p:spPr>
          <a:xfrm>
            <a:off x="515494" y="966723"/>
            <a:ext cx="8106876" cy="4719519"/>
          </a:xfrm>
          <a:prstGeom prst="rect">
            <a:avLst/>
          </a:prstGeom>
        </p:spPr>
      </p:pic>
    </p:spTree>
    <p:extLst>
      <p:ext uri="{BB962C8B-B14F-4D97-AF65-F5344CB8AC3E}">
        <p14:creationId xmlns:p14="http://schemas.microsoft.com/office/powerpoint/2010/main" val="8216717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F0DCAD-E0FE-7A14-DCD4-6F3DCC4013C9}"/>
              </a:ext>
            </a:extLst>
          </p:cNvPr>
          <p:cNvSpPr>
            <a:spLocks noGrp="1"/>
          </p:cNvSpPr>
          <p:nvPr>
            <p:ph type="title"/>
          </p:nvPr>
        </p:nvSpPr>
        <p:spPr>
          <a:xfrm>
            <a:off x="526073" y="489439"/>
            <a:ext cx="11139854" cy="990288"/>
          </a:xfrm>
        </p:spPr>
        <p:txBody>
          <a:bodyPr vert="horz" lIns="91440" tIns="45720" rIns="91440" bIns="45720" rtlCol="0" anchor="b">
            <a:normAutofit/>
          </a:bodyPr>
          <a:lstStyle/>
          <a:p>
            <a:pPr algn="ctr"/>
            <a:r>
              <a:rPr lang="en-US">
                <a:solidFill>
                  <a:schemeClr val="bg1"/>
                </a:solidFill>
              </a:rPr>
              <a:t>Revenue Projections</a:t>
            </a:r>
            <a:endParaRPr lang="en-US" sz="5400" kern="1200">
              <a:solidFill>
                <a:schemeClr val="bg1"/>
              </a:solidFill>
              <a:latin typeface="+mj-lt"/>
              <a:ea typeface="+mj-ea"/>
              <a:cs typeface="+mj-cs"/>
            </a:endParaRPr>
          </a:p>
        </p:txBody>
      </p:sp>
      <p:cxnSp>
        <p:nvCxnSpPr>
          <p:cNvPr id="15" name="Straight Connector 14">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9CDAE3C9-3B71-70D2-16B9-13E80D9B5D12}"/>
              </a:ext>
            </a:extLst>
          </p:cNvPr>
          <p:cNvPicPr>
            <a:picLocks noChangeAspect="1"/>
          </p:cNvPicPr>
          <p:nvPr/>
        </p:nvPicPr>
        <p:blipFill>
          <a:blip r:embed="rId2"/>
          <a:stretch>
            <a:fillRect/>
          </a:stretch>
        </p:blipFill>
        <p:spPr>
          <a:xfrm>
            <a:off x="2666206" y="2427541"/>
            <a:ext cx="6804488" cy="3997637"/>
          </a:xfrm>
          <a:prstGeom prst="rect">
            <a:avLst/>
          </a:prstGeom>
        </p:spPr>
      </p:pic>
    </p:spTree>
    <p:extLst>
      <p:ext uri="{BB962C8B-B14F-4D97-AF65-F5344CB8AC3E}">
        <p14:creationId xmlns:p14="http://schemas.microsoft.com/office/powerpoint/2010/main" val="799269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9843C86-B0EC-E89A-4A94-106553C7A6E2}"/>
              </a:ext>
            </a:extLst>
          </p:cNvPr>
          <p:cNvSpPr/>
          <p:nvPr/>
        </p:nvSpPr>
        <p:spPr>
          <a:xfrm>
            <a:off x="6243638" y="3549650"/>
            <a:ext cx="5618162" cy="2795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93BDCA2-C45B-388C-8720-762FC0CF055B}"/>
              </a:ext>
            </a:extLst>
          </p:cNvPr>
          <p:cNvSpPr txBox="1"/>
          <p:nvPr/>
        </p:nvSpPr>
        <p:spPr>
          <a:xfrm>
            <a:off x="642938" y="3417888"/>
            <a:ext cx="5524500" cy="2795588"/>
          </a:xfrm>
          <a:prstGeom prst="rect">
            <a:avLst/>
          </a:prstGeom>
          <a:noFill/>
        </p:spPr>
        <p:txBody>
          <a:bodyPr wrap="square" rtlCol="0" anchor="t">
            <a:normAutofit/>
          </a:bodyPr>
          <a:lstStyle/>
          <a:p>
            <a:pPr algn="ctr">
              <a:spcAft>
                <a:spcPts val="600"/>
              </a:spcAft>
            </a:pPr>
            <a:r>
              <a:rPr lang="en-US" sz="2600"/>
              <a:t>Weakness </a:t>
            </a:r>
          </a:p>
          <a:p>
            <a:pPr marL="457200" indent="-457200">
              <a:lnSpc>
                <a:spcPct val="90000"/>
              </a:lnSpc>
              <a:spcAft>
                <a:spcPts val="600"/>
              </a:spcAft>
              <a:buFont typeface="Arial" panose="020B0604020202020204" pitchFamily="34" charset="0"/>
              <a:buChar char="•"/>
            </a:pPr>
            <a:r>
              <a:rPr lang="en-US" sz="2200"/>
              <a:t>Network Performance Issues- Outages and high buffer rate.</a:t>
            </a:r>
          </a:p>
          <a:p>
            <a:pPr marL="457200" indent="-457200">
              <a:lnSpc>
                <a:spcPct val="90000"/>
              </a:lnSpc>
              <a:spcAft>
                <a:spcPts val="600"/>
              </a:spcAft>
              <a:buFont typeface="Arial" panose="020B0604020202020204" pitchFamily="34" charset="0"/>
              <a:buChar char="•"/>
            </a:pPr>
            <a:r>
              <a:rPr lang="en-US" sz="2200"/>
              <a:t>High attrition rate in workforce</a:t>
            </a:r>
          </a:p>
          <a:p>
            <a:pPr marL="457200" indent="-457200">
              <a:lnSpc>
                <a:spcPct val="90000"/>
              </a:lnSpc>
              <a:spcAft>
                <a:spcPts val="600"/>
              </a:spcAft>
              <a:buFont typeface="Arial" panose="020B0604020202020204" pitchFamily="34" charset="0"/>
              <a:buChar char="•"/>
            </a:pPr>
            <a:r>
              <a:rPr lang="en-US" sz="2200"/>
              <a:t>Need larger investment in R&amp;D to support new technological additions</a:t>
            </a:r>
          </a:p>
          <a:p>
            <a:pPr>
              <a:spcAft>
                <a:spcPts val="600"/>
              </a:spcAft>
            </a:pPr>
            <a:endParaRPr lang="en-US" sz="2600"/>
          </a:p>
        </p:txBody>
      </p:sp>
      <p:sp>
        <p:nvSpPr>
          <p:cNvPr id="8" name="TextBox 7">
            <a:extLst>
              <a:ext uri="{FF2B5EF4-FFF2-40B4-BE49-F238E27FC236}">
                <a16:creationId xmlns:a16="http://schemas.microsoft.com/office/drawing/2014/main" id="{A807BC5A-A2CA-7228-3B10-D9BD5B45CDB7}"/>
              </a:ext>
            </a:extLst>
          </p:cNvPr>
          <p:cNvSpPr txBox="1"/>
          <p:nvPr/>
        </p:nvSpPr>
        <p:spPr>
          <a:xfrm>
            <a:off x="6243638" y="642938"/>
            <a:ext cx="5305425" cy="2443163"/>
          </a:xfrm>
          <a:prstGeom prst="rect">
            <a:avLst/>
          </a:prstGeom>
          <a:noFill/>
        </p:spPr>
        <p:txBody>
          <a:bodyPr wrap="square" rtlCol="0" anchor="t">
            <a:normAutofit/>
          </a:bodyPr>
          <a:lstStyle>
            <a:defPPr>
              <a:defRPr lang="en-US"/>
            </a:defPPr>
            <a:lvl1pPr algn="ctr">
              <a:lnSpc>
                <a:spcPct val="90000"/>
              </a:lnSpc>
              <a:spcAft>
                <a:spcPts val="600"/>
              </a:spcAft>
              <a:defRPr sz="2600"/>
            </a:lvl1pPr>
          </a:lstStyle>
          <a:p>
            <a:r>
              <a:rPr lang="en-US"/>
              <a:t>Opportunity  </a:t>
            </a:r>
          </a:p>
          <a:p>
            <a:pPr marL="457200" indent="-457200" algn="l">
              <a:buFont typeface="Arial" panose="020B0604020202020204" pitchFamily="34" charset="0"/>
              <a:buChar char="•"/>
            </a:pPr>
            <a:r>
              <a:rPr lang="en-US" sz="2200"/>
              <a:t>Expansion in 5g Services</a:t>
            </a:r>
          </a:p>
          <a:p>
            <a:pPr marL="457200" indent="-457200" algn="l">
              <a:buFont typeface="Arial" panose="020B0604020202020204" pitchFamily="34" charset="0"/>
              <a:buChar char="•"/>
            </a:pPr>
            <a:r>
              <a:rPr lang="en-US" sz="2200"/>
              <a:t>Economic Uptick and Increased Customer spending.</a:t>
            </a:r>
          </a:p>
          <a:p>
            <a:pPr marL="457200" indent="-457200" algn="l">
              <a:buFont typeface="Arial" panose="020B0604020202020204" pitchFamily="34" charset="0"/>
              <a:buChar char="•"/>
            </a:pPr>
            <a:r>
              <a:rPr lang="en-US" sz="2200"/>
              <a:t>Merger with sprint adding to investment and brand image</a:t>
            </a:r>
          </a:p>
          <a:p>
            <a:endParaRPr lang="en-US"/>
          </a:p>
        </p:txBody>
      </p:sp>
      <p:sp>
        <p:nvSpPr>
          <p:cNvPr id="11" name="Rectangle 10">
            <a:extLst>
              <a:ext uri="{FF2B5EF4-FFF2-40B4-BE49-F238E27FC236}">
                <a16:creationId xmlns:a16="http://schemas.microsoft.com/office/drawing/2014/main" id="{0BB0D9CC-E37C-FEF6-A6E2-2480D13F8F57}"/>
              </a:ext>
            </a:extLst>
          </p:cNvPr>
          <p:cNvSpPr/>
          <p:nvPr/>
        </p:nvSpPr>
        <p:spPr>
          <a:xfrm>
            <a:off x="549276" y="529591"/>
            <a:ext cx="5618162" cy="27955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C7526F9-3650-086D-A1D8-82E0EEEE5DA8}"/>
              </a:ext>
            </a:extLst>
          </p:cNvPr>
          <p:cNvSpPr txBox="1"/>
          <p:nvPr/>
        </p:nvSpPr>
        <p:spPr>
          <a:xfrm>
            <a:off x="664369" y="618491"/>
            <a:ext cx="5524500" cy="2706688"/>
          </a:xfrm>
          <a:prstGeom prst="rect">
            <a:avLst/>
          </a:prstGeom>
          <a:noFill/>
        </p:spPr>
        <p:txBody>
          <a:bodyPr wrap="square" rtlCol="0" anchor="t">
            <a:normAutofit fontScale="85000" lnSpcReduction="20000"/>
          </a:bodyPr>
          <a:lstStyle>
            <a:defPPr>
              <a:defRPr lang="en-US"/>
            </a:defPPr>
            <a:lvl1pPr algn="ctr">
              <a:spcAft>
                <a:spcPts val="600"/>
              </a:spcAft>
              <a:defRPr sz="2600"/>
            </a:lvl1pPr>
          </a:lstStyle>
          <a:p>
            <a:r>
              <a:rPr lang="en-US" sz="3300"/>
              <a:t>Strength</a:t>
            </a:r>
            <a:r>
              <a:rPr lang="en-US"/>
              <a:t> </a:t>
            </a:r>
          </a:p>
          <a:p>
            <a:pPr marL="457200" indent="-457200" algn="l">
              <a:buFont typeface="Arial" panose="020B0604020202020204" pitchFamily="34" charset="0"/>
              <a:buChar char="•"/>
            </a:pPr>
            <a:r>
              <a:rPr lang="en-US"/>
              <a:t>Competitive edge - holds major market share</a:t>
            </a:r>
          </a:p>
          <a:p>
            <a:pPr marL="457200" indent="-457200" algn="l">
              <a:buFont typeface="Arial" panose="020B0604020202020204" pitchFamily="34" charset="0"/>
              <a:buChar char="•"/>
            </a:pPr>
            <a:r>
              <a:rPr lang="en-US"/>
              <a:t>Strong Distribution Network</a:t>
            </a:r>
          </a:p>
          <a:p>
            <a:pPr marL="457200" indent="-457200" algn="l">
              <a:buFont typeface="Arial" panose="020B0604020202020204" pitchFamily="34" charset="0"/>
              <a:buChar char="•"/>
            </a:pPr>
            <a:r>
              <a:rPr lang="en-US"/>
              <a:t>Good Returns on New Products and Services</a:t>
            </a:r>
          </a:p>
          <a:p>
            <a:pPr marL="457200" indent="-457200" algn="l">
              <a:buFont typeface="Arial" panose="020B0604020202020204" pitchFamily="34" charset="0"/>
              <a:buChar char="•"/>
            </a:pPr>
            <a:r>
              <a:rPr lang="en-US"/>
              <a:t>Strong Customer Base - wide segmentation</a:t>
            </a:r>
          </a:p>
          <a:p>
            <a:endParaRPr lang="en-US"/>
          </a:p>
        </p:txBody>
      </p:sp>
      <p:sp>
        <p:nvSpPr>
          <p:cNvPr id="17" name="Rectangle 16">
            <a:extLst>
              <a:ext uri="{FF2B5EF4-FFF2-40B4-BE49-F238E27FC236}">
                <a16:creationId xmlns:a16="http://schemas.microsoft.com/office/drawing/2014/main" id="{997E5442-3505-9CD7-1C8B-D90ECA8C4AD2}"/>
              </a:ext>
            </a:extLst>
          </p:cNvPr>
          <p:cNvSpPr/>
          <p:nvPr/>
        </p:nvSpPr>
        <p:spPr>
          <a:xfrm>
            <a:off x="6170232" y="3316924"/>
            <a:ext cx="5524500" cy="3028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7BA5D44-9B31-7673-99E3-9F7DA442F2E4}"/>
              </a:ext>
            </a:extLst>
          </p:cNvPr>
          <p:cNvSpPr txBox="1"/>
          <p:nvPr/>
        </p:nvSpPr>
        <p:spPr>
          <a:xfrm>
            <a:off x="6188870" y="3349626"/>
            <a:ext cx="5385214" cy="3028314"/>
          </a:xfrm>
          <a:prstGeom prst="rect">
            <a:avLst/>
          </a:prstGeom>
          <a:noFill/>
        </p:spPr>
        <p:txBody>
          <a:bodyPr wrap="square" rtlCol="0" anchor="t">
            <a:normAutofit/>
          </a:bodyPr>
          <a:lstStyle/>
          <a:p>
            <a:pPr algn="ctr">
              <a:lnSpc>
                <a:spcPct val="90000"/>
              </a:lnSpc>
              <a:spcAft>
                <a:spcPts val="600"/>
              </a:spcAft>
            </a:pPr>
            <a:r>
              <a:rPr lang="en-US" sz="2600"/>
              <a:t>Threat   </a:t>
            </a:r>
          </a:p>
          <a:p>
            <a:pPr marL="457200" indent="-457200">
              <a:lnSpc>
                <a:spcPct val="80000"/>
              </a:lnSpc>
              <a:spcAft>
                <a:spcPts val="600"/>
              </a:spcAft>
              <a:buFont typeface="Arial" panose="020B0604020202020204" pitchFamily="34" charset="0"/>
              <a:buChar char="•"/>
            </a:pPr>
            <a:r>
              <a:rPr lang="en-US" sz="2200"/>
              <a:t>Emergence of competitive firms</a:t>
            </a:r>
          </a:p>
          <a:p>
            <a:pPr marL="457200" indent="-457200">
              <a:lnSpc>
                <a:spcPct val="80000"/>
              </a:lnSpc>
              <a:spcAft>
                <a:spcPts val="600"/>
              </a:spcAft>
              <a:buFont typeface="Arial" panose="020B0604020202020204" pitchFamily="34" charset="0"/>
              <a:buChar char="•"/>
            </a:pPr>
            <a:r>
              <a:rPr lang="en-US" sz="2200"/>
              <a:t>Adverse impact of Pandemic on Business Operations,  in terms of economy and consumer demand</a:t>
            </a:r>
          </a:p>
          <a:p>
            <a:pPr marL="457200" indent="-457200">
              <a:lnSpc>
                <a:spcPct val="80000"/>
              </a:lnSpc>
              <a:spcAft>
                <a:spcPts val="600"/>
              </a:spcAft>
              <a:buFont typeface="Arial" panose="020B0604020202020204" pitchFamily="34" charset="0"/>
              <a:buChar char="•"/>
            </a:pPr>
            <a:r>
              <a:rPr lang="en-US" sz="2200"/>
              <a:t>Cyber Threat of security breach and data loss</a:t>
            </a:r>
          </a:p>
          <a:p>
            <a:pPr>
              <a:lnSpc>
                <a:spcPct val="90000"/>
              </a:lnSpc>
              <a:spcAft>
                <a:spcPts val="600"/>
              </a:spcAft>
            </a:pPr>
            <a:endParaRPr lang="en-US" sz="2600"/>
          </a:p>
        </p:txBody>
      </p:sp>
    </p:spTree>
    <p:extLst>
      <p:ext uri="{BB962C8B-B14F-4D97-AF65-F5344CB8AC3E}">
        <p14:creationId xmlns:p14="http://schemas.microsoft.com/office/powerpoint/2010/main" val="3914464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FgqhA02jotlEtzZWbg14g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2NgZD1sWYesRv5BLXGVN1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5FsZhLQRqy7mMFszxR3EP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XL4opMDaBNSaKuRc7tHTs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6sqdSKfvqzmmceYilMVrY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PkhDL9HjuoonQV6VSFA_C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vL8UdI45utrDT1mToeK2l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lr41xjlHk1mmj96rrIGHy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33</Slides>
  <Notes>6</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Overview of the Project</vt:lpstr>
      <vt:lpstr>PowerPoint Presentation</vt:lpstr>
      <vt:lpstr>Overview on the Industry</vt:lpstr>
      <vt:lpstr>Firm Description </vt:lpstr>
      <vt:lpstr>PowerPoint Presentation</vt:lpstr>
      <vt:lpstr>Let's talk Numbers :  T-Mobile Customer  Base</vt:lpstr>
      <vt:lpstr>Revenue Projections</vt:lpstr>
      <vt:lpstr>PowerPoint Presentation</vt:lpstr>
      <vt:lpstr>DATA ANALYSIS AND UNDERSTANDING Data Description</vt:lpstr>
      <vt:lpstr>PowerPoint Presentation</vt:lpstr>
      <vt:lpstr>Variable Description</vt:lpstr>
      <vt:lpstr>Summarizing the Data Set</vt:lpstr>
      <vt:lpstr>PowerPoint Presentation</vt:lpstr>
      <vt:lpstr>PowerPoint Presentation</vt:lpstr>
      <vt:lpstr>Data Modeling Goals And Objectives </vt:lpstr>
      <vt:lpstr> Random forest: Key Variables</vt:lpstr>
      <vt:lpstr>Decision Tree with Top 10 Variables</vt:lpstr>
      <vt:lpstr>Decision Tree with Top 15 Variables</vt:lpstr>
      <vt:lpstr>Logistic Regression Model</vt:lpstr>
      <vt:lpstr>PowerPoint Presentation</vt:lpstr>
      <vt:lpstr>PowerPoint Presentation</vt:lpstr>
      <vt:lpstr>Evaluating the Performance of different Models</vt:lpstr>
      <vt:lpstr>COST BASED CLASSIFICATION : RANDOM FOREST</vt:lpstr>
      <vt:lpstr>COST BASED CLASSIFICATION : DECISION TREE 10 VARIABLES</vt:lpstr>
      <vt:lpstr>COST BASED CLASSIFICATION : DECISION TREE 15 VARIABLES</vt:lpstr>
      <vt:lpstr>COST BASED CLASSIFICATION : LOGISTIC REGRESSION 0.4</vt:lpstr>
      <vt:lpstr>COST BASED CLASSIFICATION : LOGISTIC REGRESSION 0.3</vt:lpstr>
      <vt:lpstr>Inference from the cost analysis across our models</vt:lpstr>
      <vt:lpstr>Limitations in our Model</vt:lpstr>
      <vt:lpstr>PowerPoint Presentation</vt:lpstr>
      <vt:lpstr>Appendix</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Chauhan, Prithvi</dc:creator>
  <cp:revision>1</cp:revision>
  <dcterms:created xsi:type="dcterms:W3CDTF">2022-05-02T23:10:18Z</dcterms:created>
  <dcterms:modified xsi:type="dcterms:W3CDTF">2022-05-03T15:43:28Z</dcterms:modified>
</cp:coreProperties>
</file>